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308" r:id="rId5"/>
    <p:sldId id="295" r:id="rId6"/>
    <p:sldId id="288" r:id="rId7"/>
    <p:sldId id="287" r:id="rId8"/>
    <p:sldId id="290" r:id="rId9"/>
    <p:sldId id="291" r:id="rId10"/>
    <p:sldId id="297" r:id="rId11"/>
    <p:sldId id="316" r:id="rId12"/>
    <p:sldId id="304" r:id="rId13"/>
    <p:sldId id="261" r:id="rId14"/>
    <p:sldId id="300" r:id="rId15"/>
    <p:sldId id="296" r:id="rId16"/>
    <p:sldId id="301" r:id="rId17"/>
    <p:sldId id="302" r:id="rId18"/>
    <p:sldId id="31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8522"/>
    <a:srgbClr val="1844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2" d="100"/>
          <a:sy n="72" d="100"/>
        </p:scale>
        <p:origin x="39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AAA44-6591-4749-87D9-C758A660F1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2300CCA-F0C6-40BF-A8FB-56FA8E3F1B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69B2908-88BA-44BD-BF38-FF5F61B18A6F}"/>
              </a:ext>
            </a:extLst>
          </p:cNvPr>
          <p:cNvSpPr>
            <a:spLocks noGrp="1"/>
          </p:cNvSpPr>
          <p:nvPr>
            <p:ph type="dt" sz="half" idx="10"/>
          </p:nvPr>
        </p:nvSpPr>
        <p:spPr/>
        <p:txBody>
          <a:bodyPr/>
          <a:lstStyle/>
          <a:p>
            <a:fld id="{72E8F9E8-7B90-4532-B527-86AF92EAE1E0}" type="datetimeFigureOut">
              <a:rPr lang="en-US" smtClean="0"/>
              <a:t>10/10/2019</a:t>
            </a:fld>
            <a:endParaRPr lang="en-US"/>
          </a:p>
        </p:txBody>
      </p:sp>
      <p:sp>
        <p:nvSpPr>
          <p:cNvPr id="5" name="Footer Placeholder 4">
            <a:extLst>
              <a:ext uri="{FF2B5EF4-FFF2-40B4-BE49-F238E27FC236}">
                <a16:creationId xmlns:a16="http://schemas.microsoft.com/office/drawing/2014/main" id="{67F86FFA-0F58-486F-8AAE-FA89646A3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9E37F-5863-44C7-9E85-90EE5DA60522}"/>
              </a:ext>
            </a:extLst>
          </p:cNvPr>
          <p:cNvSpPr>
            <a:spLocks noGrp="1"/>
          </p:cNvSpPr>
          <p:nvPr>
            <p:ph type="sldNum" sz="quarter" idx="12"/>
          </p:nvPr>
        </p:nvSpPr>
        <p:spPr/>
        <p:txBody>
          <a:bodyPr/>
          <a:lstStyle/>
          <a:p>
            <a:fld id="{A56D5B49-AA4C-4AFD-A9DE-D7F87A958D34}" type="slidenum">
              <a:rPr lang="en-US" smtClean="0"/>
              <a:t>‹#›</a:t>
            </a:fld>
            <a:endParaRPr lang="en-US"/>
          </a:p>
        </p:txBody>
      </p:sp>
    </p:spTree>
    <p:extLst>
      <p:ext uri="{BB962C8B-B14F-4D97-AF65-F5344CB8AC3E}">
        <p14:creationId xmlns:p14="http://schemas.microsoft.com/office/powerpoint/2010/main" val="3479672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C54B3-2232-42AD-93A1-4AD7A02AE01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949A5E9-479B-455D-B824-D377AD596CD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A920C3-3AD1-4E0F-8D9C-6D1D9B39A69B}"/>
              </a:ext>
            </a:extLst>
          </p:cNvPr>
          <p:cNvSpPr>
            <a:spLocks noGrp="1"/>
          </p:cNvSpPr>
          <p:nvPr>
            <p:ph type="dt" sz="half" idx="10"/>
          </p:nvPr>
        </p:nvSpPr>
        <p:spPr/>
        <p:txBody>
          <a:bodyPr/>
          <a:lstStyle/>
          <a:p>
            <a:fld id="{72E8F9E8-7B90-4532-B527-86AF92EAE1E0}" type="datetimeFigureOut">
              <a:rPr lang="en-US" smtClean="0"/>
              <a:t>10/10/2019</a:t>
            </a:fld>
            <a:endParaRPr lang="en-US"/>
          </a:p>
        </p:txBody>
      </p:sp>
      <p:sp>
        <p:nvSpPr>
          <p:cNvPr id="5" name="Footer Placeholder 4">
            <a:extLst>
              <a:ext uri="{FF2B5EF4-FFF2-40B4-BE49-F238E27FC236}">
                <a16:creationId xmlns:a16="http://schemas.microsoft.com/office/drawing/2014/main" id="{3ADCCA6B-6018-4345-A061-C89787CABC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F6FAD6-75D3-4E37-BC16-E9D8E29ACBD8}"/>
              </a:ext>
            </a:extLst>
          </p:cNvPr>
          <p:cNvSpPr>
            <a:spLocks noGrp="1"/>
          </p:cNvSpPr>
          <p:nvPr>
            <p:ph type="sldNum" sz="quarter" idx="12"/>
          </p:nvPr>
        </p:nvSpPr>
        <p:spPr/>
        <p:txBody>
          <a:bodyPr/>
          <a:lstStyle/>
          <a:p>
            <a:fld id="{A56D5B49-AA4C-4AFD-A9DE-D7F87A958D34}" type="slidenum">
              <a:rPr lang="en-US" smtClean="0"/>
              <a:t>‹#›</a:t>
            </a:fld>
            <a:endParaRPr lang="en-US"/>
          </a:p>
        </p:txBody>
      </p:sp>
    </p:spTree>
    <p:extLst>
      <p:ext uri="{BB962C8B-B14F-4D97-AF65-F5344CB8AC3E}">
        <p14:creationId xmlns:p14="http://schemas.microsoft.com/office/powerpoint/2010/main" val="116882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417B9EA-1E23-4660-A78F-4D61A3268DD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FCA9412-C476-4C9B-A029-1507B77BBC5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45E266-1C58-46A0-B4DF-9B23405A9A2B}"/>
              </a:ext>
            </a:extLst>
          </p:cNvPr>
          <p:cNvSpPr>
            <a:spLocks noGrp="1"/>
          </p:cNvSpPr>
          <p:nvPr>
            <p:ph type="dt" sz="half" idx="10"/>
          </p:nvPr>
        </p:nvSpPr>
        <p:spPr/>
        <p:txBody>
          <a:bodyPr/>
          <a:lstStyle/>
          <a:p>
            <a:fld id="{72E8F9E8-7B90-4532-B527-86AF92EAE1E0}" type="datetimeFigureOut">
              <a:rPr lang="en-US" smtClean="0"/>
              <a:t>10/10/2019</a:t>
            </a:fld>
            <a:endParaRPr lang="en-US"/>
          </a:p>
        </p:txBody>
      </p:sp>
      <p:sp>
        <p:nvSpPr>
          <p:cNvPr id="5" name="Footer Placeholder 4">
            <a:extLst>
              <a:ext uri="{FF2B5EF4-FFF2-40B4-BE49-F238E27FC236}">
                <a16:creationId xmlns:a16="http://schemas.microsoft.com/office/drawing/2014/main" id="{078E0DE6-631F-49D6-B667-E57B394C7D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97A51D-E8C5-47DD-8FC2-25A811BB4A9C}"/>
              </a:ext>
            </a:extLst>
          </p:cNvPr>
          <p:cNvSpPr>
            <a:spLocks noGrp="1"/>
          </p:cNvSpPr>
          <p:nvPr>
            <p:ph type="sldNum" sz="quarter" idx="12"/>
          </p:nvPr>
        </p:nvSpPr>
        <p:spPr/>
        <p:txBody>
          <a:bodyPr/>
          <a:lstStyle/>
          <a:p>
            <a:fld id="{A56D5B49-AA4C-4AFD-A9DE-D7F87A958D34}" type="slidenum">
              <a:rPr lang="en-US" smtClean="0"/>
              <a:t>‹#›</a:t>
            </a:fld>
            <a:endParaRPr lang="en-US"/>
          </a:p>
        </p:txBody>
      </p:sp>
    </p:spTree>
    <p:extLst>
      <p:ext uri="{BB962C8B-B14F-4D97-AF65-F5344CB8AC3E}">
        <p14:creationId xmlns:p14="http://schemas.microsoft.com/office/powerpoint/2010/main" val="4049283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85EDE-853F-4742-9C2F-EE43FC2F6C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8E72A7-521F-477F-830C-6A02FBD6A89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16716F-F26A-4D5D-9CCD-631A8DD23C92}"/>
              </a:ext>
            </a:extLst>
          </p:cNvPr>
          <p:cNvSpPr>
            <a:spLocks noGrp="1"/>
          </p:cNvSpPr>
          <p:nvPr>
            <p:ph type="dt" sz="half" idx="10"/>
          </p:nvPr>
        </p:nvSpPr>
        <p:spPr/>
        <p:txBody>
          <a:bodyPr/>
          <a:lstStyle/>
          <a:p>
            <a:fld id="{72E8F9E8-7B90-4532-B527-86AF92EAE1E0}" type="datetimeFigureOut">
              <a:rPr lang="en-US" smtClean="0"/>
              <a:t>10/10/2019</a:t>
            </a:fld>
            <a:endParaRPr lang="en-US"/>
          </a:p>
        </p:txBody>
      </p:sp>
      <p:sp>
        <p:nvSpPr>
          <p:cNvPr id="5" name="Footer Placeholder 4">
            <a:extLst>
              <a:ext uri="{FF2B5EF4-FFF2-40B4-BE49-F238E27FC236}">
                <a16:creationId xmlns:a16="http://schemas.microsoft.com/office/drawing/2014/main" id="{406B628E-5663-43EB-A1F7-2512CD9DCC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594F3C-C899-4A56-AF7F-4F7E55D42B5C}"/>
              </a:ext>
            </a:extLst>
          </p:cNvPr>
          <p:cNvSpPr>
            <a:spLocks noGrp="1"/>
          </p:cNvSpPr>
          <p:nvPr>
            <p:ph type="sldNum" sz="quarter" idx="12"/>
          </p:nvPr>
        </p:nvSpPr>
        <p:spPr/>
        <p:txBody>
          <a:bodyPr/>
          <a:lstStyle/>
          <a:p>
            <a:fld id="{A56D5B49-AA4C-4AFD-A9DE-D7F87A958D34}" type="slidenum">
              <a:rPr lang="en-US" smtClean="0"/>
              <a:t>‹#›</a:t>
            </a:fld>
            <a:endParaRPr lang="en-US"/>
          </a:p>
        </p:txBody>
      </p:sp>
    </p:spTree>
    <p:extLst>
      <p:ext uri="{BB962C8B-B14F-4D97-AF65-F5344CB8AC3E}">
        <p14:creationId xmlns:p14="http://schemas.microsoft.com/office/powerpoint/2010/main" val="2726858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5C01A-A0FA-465B-A141-A48D7859C0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E4C4E3-1360-4ABE-90C7-0A1DBA57FB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748DBC5-30CC-455D-8DDB-8B50DBFE769A}"/>
              </a:ext>
            </a:extLst>
          </p:cNvPr>
          <p:cNvSpPr>
            <a:spLocks noGrp="1"/>
          </p:cNvSpPr>
          <p:nvPr>
            <p:ph type="dt" sz="half" idx="10"/>
          </p:nvPr>
        </p:nvSpPr>
        <p:spPr/>
        <p:txBody>
          <a:bodyPr/>
          <a:lstStyle/>
          <a:p>
            <a:fld id="{72E8F9E8-7B90-4532-B527-86AF92EAE1E0}" type="datetimeFigureOut">
              <a:rPr lang="en-US" smtClean="0"/>
              <a:t>10/10/2019</a:t>
            </a:fld>
            <a:endParaRPr lang="en-US"/>
          </a:p>
        </p:txBody>
      </p:sp>
      <p:sp>
        <p:nvSpPr>
          <p:cNvPr id="5" name="Footer Placeholder 4">
            <a:extLst>
              <a:ext uri="{FF2B5EF4-FFF2-40B4-BE49-F238E27FC236}">
                <a16:creationId xmlns:a16="http://schemas.microsoft.com/office/drawing/2014/main" id="{CDE5CF89-47B7-499D-9C95-32B7DDB741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170493-B6F8-4EC5-B9B7-842135D2A3E1}"/>
              </a:ext>
            </a:extLst>
          </p:cNvPr>
          <p:cNvSpPr>
            <a:spLocks noGrp="1"/>
          </p:cNvSpPr>
          <p:nvPr>
            <p:ph type="sldNum" sz="quarter" idx="12"/>
          </p:nvPr>
        </p:nvSpPr>
        <p:spPr/>
        <p:txBody>
          <a:bodyPr/>
          <a:lstStyle/>
          <a:p>
            <a:fld id="{A56D5B49-AA4C-4AFD-A9DE-D7F87A958D34}" type="slidenum">
              <a:rPr lang="en-US" smtClean="0"/>
              <a:t>‹#›</a:t>
            </a:fld>
            <a:endParaRPr lang="en-US"/>
          </a:p>
        </p:txBody>
      </p:sp>
    </p:spTree>
    <p:extLst>
      <p:ext uri="{BB962C8B-B14F-4D97-AF65-F5344CB8AC3E}">
        <p14:creationId xmlns:p14="http://schemas.microsoft.com/office/powerpoint/2010/main" val="32222319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12ECD-715D-4149-8C03-FCDDB80F5E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980B1A-6347-461E-9074-4E5B59655C2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B7BA20E-019B-4857-85EE-D9D01E3D6DC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C167F6-99F3-4D20-9491-BADED5A1F16D}"/>
              </a:ext>
            </a:extLst>
          </p:cNvPr>
          <p:cNvSpPr>
            <a:spLocks noGrp="1"/>
          </p:cNvSpPr>
          <p:nvPr>
            <p:ph type="dt" sz="half" idx="10"/>
          </p:nvPr>
        </p:nvSpPr>
        <p:spPr/>
        <p:txBody>
          <a:bodyPr/>
          <a:lstStyle/>
          <a:p>
            <a:fld id="{72E8F9E8-7B90-4532-B527-86AF92EAE1E0}" type="datetimeFigureOut">
              <a:rPr lang="en-US" smtClean="0"/>
              <a:t>10/10/2019</a:t>
            </a:fld>
            <a:endParaRPr lang="en-US"/>
          </a:p>
        </p:txBody>
      </p:sp>
      <p:sp>
        <p:nvSpPr>
          <p:cNvPr id="6" name="Footer Placeholder 5">
            <a:extLst>
              <a:ext uri="{FF2B5EF4-FFF2-40B4-BE49-F238E27FC236}">
                <a16:creationId xmlns:a16="http://schemas.microsoft.com/office/drawing/2014/main" id="{1746747F-1948-4193-807C-71FED78C3C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C00158-F9D3-4B18-B097-7F0C451A3FC9}"/>
              </a:ext>
            </a:extLst>
          </p:cNvPr>
          <p:cNvSpPr>
            <a:spLocks noGrp="1"/>
          </p:cNvSpPr>
          <p:nvPr>
            <p:ph type="sldNum" sz="quarter" idx="12"/>
          </p:nvPr>
        </p:nvSpPr>
        <p:spPr/>
        <p:txBody>
          <a:bodyPr/>
          <a:lstStyle/>
          <a:p>
            <a:fld id="{A56D5B49-AA4C-4AFD-A9DE-D7F87A958D34}" type="slidenum">
              <a:rPr lang="en-US" smtClean="0"/>
              <a:t>‹#›</a:t>
            </a:fld>
            <a:endParaRPr lang="en-US"/>
          </a:p>
        </p:txBody>
      </p:sp>
    </p:spTree>
    <p:extLst>
      <p:ext uri="{BB962C8B-B14F-4D97-AF65-F5344CB8AC3E}">
        <p14:creationId xmlns:p14="http://schemas.microsoft.com/office/powerpoint/2010/main" val="21968102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1DCA9-87FB-4369-9AB5-8898F7A7E3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A8B0EDB-B7FE-4A73-9013-133F3D3BAC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D7ED250-7752-401D-88B0-9ED4D3953EF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9FDBAA-8342-4828-A18B-2A5C9C0C24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5F1D58E-D98F-4FAF-8A82-BC242586B7D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5EB052F-0140-4C3D-BDE7-D30413A9C225}"/>
              </a:ext>
            </a:extLst>
          </p:cNvPr>
          <p:cNvSpPr>
            <a:spLocks noGrp="1"/>
          </p:cNvSpPr>
          <p:nvPr>
            <p:ph type="dt" sz="half" idx="10"/>
          </p:nvPr>
        </p:nvSpPr>
        <p:spPr/>
        <p:txBody>
          <a:bodyPr/>
          <a:lstStyle/>
          <a:p>
            <a:fld id="{72E8F9E8-7B90-4532-B527-86AF92EAE1E0}" type="datetimeFigureOut">
              <a:rPr lang="en-US" smtClean="0"/>
              <a:t>10/10/2019</a:t>
            </a:fld>
            <a:endParaRPr lang="en-US"/>
          </a:p>
        </p:txBody>
      </p:sp>
      <p:sp>
        <p:nvSpPr>
          <p:cNvPr id="8" name="Footer Placeholder 7">
            <a:extLst>
              <a:ext uri="{FF2B5EF4-FFF2-40B4-BE49-F238E27FC236}">
                <a16:creationId xmlns:a16="http://schemas.microsoft.com/office/drawing/2014/main" id="{9ECC53F3-59AA-41DE-ACE7-A58C475A3A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55E411-FD12-4672-B0F9-1E13418E1E0F}"/>
              </a:ext>
            </a:extLst>
          </p:cNvPr>
          <p:cNvSpPr>
            <a:spLocks noGrp="1"/>
          </p:cNvSpPr>
          <p:nvPr>
            <p:ph type="sldNum" sz="quarter" idx="12"/>
          </p:nvPr>
        </p:nvSpPr>
        <p:spPr/>
        <p:txBody>
          <a:bodyPr/>
          <a:lstStyle/>
          <a:p>
            <a:fld id="{A56D5B49-AA4C-4AFD-A9DE-D7F87A958D34}" type="slidenum">
              <a:rPr lang="en-US" smtClean="0"/>
              <a:t>‹#›</a:t>
            </a:fld>
            <a:endParaRPr lang="en-US"/>
          </a:p>
        </p:txBody>
      </p:sp>
    </p:spTree>
    <p:extLst>
      <p:ext uri="{BB962C8B-B14F-4D97-AF65-F5344CB8AC3E}">
        <p14:creationId xmlns:p14="http://schemas.microsoft.com/office/powerpoint/2010/main" val="2984062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0C787-DEE2-495B-AF5A-43E24E3417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7579734-6BD2-44B0-940F-F2EBD10D3C16}"/>
              </a:ext>
            </a:extLst>
          </p:cNvPr>
          <p:cNvSpPr>
            <a:spLocks noGrp="1"/>
          </p:cNvSpPr>
          <p:nvPr>
            <p:ph type="dt" sz="half" idx="10"/>
          </p:nvPr>
        </p:nvSpPr>
        <p:spPr/>
        <p:txBody>
          <a:bodyPr/>
          <a:lstStyle/>
          <a:p>
            <a:fld id="{72E8F9E8-7B90-4532-B527-86AF92EAE1E0}" type="datetimeFigureOut">
              <a:rPr lang="en-US" smtClean="0"/>
              <a:t>10/10/2019</a:t>
            </a:fld>
            <a:endParaRPr lang="en-US"/>
          </a:p>
        </p:txBody>
      </p:sp>
      <p:sp>
        <p:nvSpPr>
          <p:cNvPr id="4" name="Footer Placeholder 3">
            <a:extLst>
              <a:ext uri="{FF2B5EF4-FFF2-40B4-BE49-F238E27FC236}">
                <a16:creationId xmlns:a16="http://schemas.microsoft.com/office/drawing/2014/main" id="{731A7DAD-B81A-43A2-AB7F-954CD34CD0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CCED33C-DA6C-4EE7-991F-48481EF9BF69}"/>
              </a:ext>
            </a:extLst>
          </p:cNvPr>
          <p:cNvSpPr>
            <a:spLocks noGrp="1"/>
          </p:cNvSpPr>
          <p:nvPr>
            <p:ph type="sldNum" sz="quarter" idx="12"/>
          </p:nvPr>
        </p:nvSpPr>
        <p:spPr/>
        <p:txBody>
          <a:bodyPr/>
          <a:lstStyle/>
          <a:p>
            <a:fld id="{A56D5B49-AA4C-4AFD-A9DE-D7F87A958D34}" type="slidenum">
              <a:rPr lang="en-US" smtClean="0"/>
              <a:t>‹#›</a:t>
            </a:fld>
            <a:endParaRPr lang="en-US"/>
          </a:p>
        </p:txBody>
      </p:sp>
    </p:spTree>
    <p:extLst>
      <p:ext uri="{BB962C8B-B14F-4D97-AF65-F5344CB8AC3E}">
        <p14:creationId xmlns:p14="http://schemas.microsoft.com/office/powerpoint/2010/main" val="636707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6B4C30-B0F6-47AF-9953-CDDECF0A3A68}"/>
              </a:ext>
            </a:extLst>
          </p:cNvPr>
          <p:cNvSpPr>
            <a:spLocks noGrp="1"/>
          </p:cNvSpPr>
          <p:nvPr>
            <p:ph type="dt" sz="half" idx="10"/>
          </p:nvPr>
        </p:nvSpPr>
        <p:spPr/>
        <p:txBody>
          <a:bodyPr/>
          <a:lstStyle/>
          <a:p>
            <a:fld id="{72E8F9E8-7B90-4532-B527-86AF92EAE1E0}" type="datetimeFigureOut">
              <a:rPr lang="en-US" smtClean="0"/>
              <a:t>10/10/2019</a:t>
            </a:fld>
            <a:endParaRPr lang="en-US"/>
          </a:p>
        </p:txBody>
      </p:sp>
      <p:sp>
        <p:nvSpPr>
          <p:cNvPr id="3" name="Footer Placeholder 2">
            <a:extLst>
              <a:ext uri="{FF2B5EF4-FFF2-40B4-BE49-F238E27FC236}">
                <a16:creationId xmlns:a16="http://schemas.microsoft.com/office/drawing/2014/main" id="{D2260D91-D8DC-4E28-9714-B7B3261E305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10FDF94-7637-4761-95FF-52C1E015DDF4}"/>
              </a:ext>
            </a:extLst>
          </p:cNvPr>
          <p:cNvSpPr>
            <a:spLocks noGrp="1"/>
          </p:cNvSpPr>
          <p:nvPr>
            <p:ph type="sldNum" sz="quarter" idx="12"/>
          </p:nvPr>
        </p:nvSpPr>
        <p:spPr/>
        <p:txBody>
          <a:bodyPr/>
          <a:lstStyle/>
          <a:p>
            <a:fld id="{A56D5B49-AA4C-4AFD-A9DE-D7F87A958D34}" type="slidenum">
              <a:rPr lang="en-US" smtClean="0"/>
              <a:t>‹#›</a:t>
            </a:fld>
            <a:endParaRPr lang="en-US"/>
          </a:p>
        </p:txBody>
      </p:sp>
    </p:spTree>
    <p:extLst>
      <p:ext uri="{BB962C8B-B14F-4D97-AF65-F5344CB8AC3E}">
        <p14:creationId xmlns:p14="http://schemas.microsoft.com/office/powerpoint/2010/main" val="3286887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4AB5C-B7D3-49B9-BF62-9C2A380312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D734F7D-745F-4A3F-A324-6C5AC66554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81D2AB7-5A08-4773-82D3-E6A0EE0815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DF32263-6CCA-4A92-8D26-0085553CD842}"/>
              </a:ext>
            </a:extLst>
          </p:cNvPr>
          <p:cNvSpPr>
            <a:spLocks noGrp="1"/>
          </p:cNvSpPr>
          <p:nvPr>
            <p:ph type="dt" sz="half" idx="10"/>
          </p:nvPr>
        </p:nvSpPr>
        <p:spPr/>
        <p:txBody>
          <a:bodyPr/>
          <a:lstStyle/>
          <a:p>
            <a:fld id="{72E8F9E8-7B90-4532-B527-86AF92EAE1E0}" type="datetimeFigureOut">
              <a:rPr lang="en-US" smtClean="0"/>
              <a:t>10/10/2019</a:t>
            </a:fld>
            <a:endParaRPr lang="en-US"/>
          </a:p>
        </p:txBody>
      </p:sp>
      <p:sp>
        <p:nvSpPr>
          <p:cNvPr id="6" name="Footer Placeholder 5">
            <a:extLst>
              <a:ext uri="{FF2B5EF4-FFF2-40B4-BE49-F238E27FC236}">
                <a16:creationId xmlns:a16="http://schemas.microsoft.com/office/drawing/2014/main" id="{0E09F199-8F3C-49F9-9751-D4025AB3F8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2C2163-A806-4552-9CDB-1BEA4CE29DF6}"/>
              </a:ext>
            </a:extLst>
          </p:cNvPr>
          <p:cNvSpPr>
            <a:spLocks noGrp="1"/>
          </p:cNvSpPr>
          <p:nvPr>
            <p:ph type="sldNum" sz="quarter" idx="12"/>
          </p:nvPr>
        </p:nvSpPr>
        <p:spPr/>
        <p:txBody>
          <a:bodyPr/>
          <a:lstStyle/>
          <a:p>
            <a:fld id="{A56D5B49-AA4C-4AFD-A9DE-D7F87A958D34}" type="slidenum">
              <a:rPr lang="en-US" smtClean="0"/>
              <a:t>‹#›</a:t>
            </a:fld>
            <a:endParaRPr lang="en-US"/>
          </a:p>
        </p:txBody>
      </p:sp>
    </p:spTree>
    <p:extLst>
      <p:ext uri="{BB962C8B-B14F-4D97-AF65-F5344CB8AC3E}">
        <p14:creationId xmlns:p14="http://schemas.microsoft.com/office/powerpoint/2010/main" val="26633305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2F6F7-37D6-477C-A0C3-B85A1F792C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018E368-395D-4C04-BBAA-F5BF2CC1F0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883CE0A-595A-46F2-B878-6E9CBE6635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B065CEB-A52A-4649-AA24-17B83C92B718}"/>
              </a:ext>
            </a:extLst>
          </p:cNvPr>
          <p:cNvSpPr>
            <a:spLocks noGrp="1"/>
          </p:cNvSpPr>
          <p:nvPr>
            <p:ph type="dt" sz="half" idx="10"/>
          </p:nvPr>
        </p:nvSpPr>
        <p:spPr/>
        <p:txBody>
          <a:bodyPr/>
          <a:lstStyle/>
          <a:p>
            <a:fld id="{72E8F9E8-7B90-4532-B527-86AF92EAE1E0}" type="datetimeFigureOut">
              <a:rPr lang="en-US" smtClean="0"/>
              <a:t>10/10/2019</a:t>
            </a:fld>
            <a:endParaRPr lang="en-US"/>
          </a:p>
        </p:txBody>
      </p:sp>
      <p:sp>
        <p:nvSpPr>
          <p:cNvPr id="6" name="Footer Placeholder 5">
            <a:extLst>
              <a:ext uri="{FF2B5EF4-FFF2-40B4-BE49-F238E27FC236}">
                <a16:creationId xmlns:a16="http://schemas.microsoft.com/office/drawing/2014/main" id="{B08768C3-A294-4D7D-8AED-AA8C5AA30A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C2C699-3EF9-4D42-9CEE-E9F10ED96DE5}"/>
              </a:ext>
            </a:extLst>
          </p:cNvPr>
          <p:cNvSpPr>
            <a:spLocks noGrp="1"/>
          </p:cNvSpPr>
          <p:nvPr>
            <p:ph type="sldNum" sz="quarter" idx="12"/>
          </p:nvPr>
        </p:nvSpPr>
        <p:spPr/>
        <p:txBody>
          <a:bodyPr/>
          <a:lstStyle/>
          <a:p>
            <a:fld id="{A56D5B49-AA4C-4AFD-A9DE-D7F87A958D34}" type="slidenum">
              <a:rPr lang="en-US" smtClean="0"/>
              <a:t>‹#›</a:t>
            </a:fld>
            <a:endParaRPr lang="en-US"/>
          </a:p>
        </p:txBody>
      </p:sp>
    </p:spTree>
    <p:extLst>
      <p:ext uri="{BB962C8B-B14F-4D97-AF65-F5344CB8AC3E}">
        <p14:creationId xmlns:p14="http://schemas.microsoft.com/office/powerpoint/2010/main" val="3625137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2000">
              <a:srgbClr val="6F8BB3"/>
            </a:gs>
            <a:gs pos="44000">
              <a:srgbClr val="7E97BB"/>
            </a:gs>
            <a:gs pos="26000">
              <a:srgbClr val="8CA2C2">
                <a:alpha val="90000"/>
              </a:srgbClr>
            </a:gs>
            <a:gs pos="100000">
              <a:srgbClr val="5273A4"/>
            </a:gs>
            <a:gs pos="100000">
              <a:srgbClr val="184485"/>
            </a:gs>
            <a:gs pos="0">
              <a:schemeClr val="bg1"/>
            </a:gs>
          </a:gsLst>
          <a:lin ang="13800000" scaled="0"/>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809E29-231A-46BB-BA76-359FF62186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D94EA2-5D34-493C-BD5C-960A1C1ABB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ACE4D1-EF22-4E81-BED8-7B396A9D78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E8F9E8-7B90-4532-B527-86AF92EAE1E0}" type="datetimeFigureOut">
              <a:rPr lang="en-US" smtClean="0"/>
              <a:t>10/10/2019</a:t>
            </a:fld>
            <a:endParaRPr lang="en-US"/>
          </a:p>
        </p:txBody>
      </p:sp>
      <p:sp>
        <p:nvSpPr>
          <p:cNvPr id="5" name="Footer Placeholder 4">
            <a:extLst>
              <a:ext uri="{FF2B5EF4-FFF2-40B4-BE49-F238E27FC236}">
                <a16:creationId xmlns:a16="http://schemas.microsoft.com/office/drawing/2014/main" id="{B703AFA7-7C97-41E1-8245-B395126DDB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9381083-0C53-438C-912E-8FDB14115D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6D5B49-AA4C-4AFD-A9DE-D7F87A958D34}" type="slidenum">
              <a:rPr lang="en-US" smtClean="0"/>
              <a:t>‹#›</a:t>
            </a:fld>
            <a:endParaRPr lang="en-US"/>
          </a:p>
        </p:txBody>
      </p:sp>
    </p:spTree>
    <p:extLst>
      <p:ext uri="{BB962C8B-B14F-4D97-AF65-F5344CB8AC3E}">
        <p14:creationId xmlns:p14="http://schemas.microsoft.com/office/powerpoint/2010/main" val="13671739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47C8CCB-F95D-4249-92DD-651249D3535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3">
            <a:extLst>
              <a:ext uri="{FF2B5EF4-FFF2-40B4-BE49-F238E27FC236}">
                <a16:creationId xmlns:a16="http://schemas.microsoft.com/office/drawing/2014/main" id="{04A33AD4-6479-40D3-A905-293AE4FC6BB2}"/>
              </a:ext>
            </a:extLst>
          </p:cNvPr>
          <p:cNvSpPr txBox="1">
            <a:spLocks/>
          </p:cNvSpPr>
          <p:nvPr/>
        </p:nvSpPr>
        <p:spPr>
          <a:xfrm>
            <a:off x="429768" y="1031040"/>
            <a:ext cx="4864608" cy="4788469"/>
          </a:xfrm>
          <a:prstGeom prst="ellipse">
            <a:avLst/>
          </a:prstGeom>
          <a:solidFill>
            <a:srgbClr val="F18522"/>
          </a:solidFill>
          <a:ln w="174625" cmpd="thinThick">
            <a:solidFill>
              <a:srgbClr val="184485"/>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4800" kern="1200" dirty="0">
                <a:solidFill>
                  <a:schemeClr val="bg1"/>
                </a:solidFill>
                <a:effectLst>
                  <a:outerShdw blurRad="38100" dist="38100" dir="2700000" algn="tl">
                    <a:srgbClr val="000000">
                      <a:alpha val="43137"/>
                    </a:srgbClr>
                  </a:outerShdw>
                </a:effectLst>
                <a:latin typeface="+mj-lt"/>
                <a:cs typeface="Calibri Light"/>
              </a:rPr>
              <a:t>OVERVIEW</a:t>
            </a:r>
          </a:p>
        </p:txBody>
      </p:sp>
      <p:pic>
        <p:nvPicPr>
          <p:cNvPr id="13" name="Picture 14">
            <a:extLst>
              <a:ext uri="{FF2B5EF4-FFF2-40B4-BE49-F238E27FC236}">
                <a16:creationId xmlns:a16="http://schemas.microsoft.com/office/drawing/2014/main" id="{5105AD83-1326-4514-B32D-82AF08DFA5D3}"/>
              </a:ext>
            </a:extLst>
          </p:cNvPr>
          <p:cNvPicPr>
            <a:picLocks noGrp="1" noChangeAspect="1"/>
          </p:cNvPicPr>
          <p:nvPr>
            <p:ph idx="1"/>
          </p:nvPr>
        </p:nvPicPr>
        <p:blipFill>
          <a:blip r:embed="rId2"/>
          <a:stretch>
            <a:fillRect/>
          </a:stretch>
        </p:blipFill>
        <p:spPr>
          <a:xfrm>
            <a:off x="6220724" y="1707027"/>
            <a:ext cx="5098930" cy="3222684"/>
          </a:xfrm>
          <a:prstGeom prst="rect">
            <a:avLst/>
          </a:prstGeom>
        </p:spPr>
      </p:pic>
    </p:spTree>
    <p:extLst>
      <p:ext uri="{BB962C8B-B14F-4D97-AF65-F5344CB8AC3E}">
        <p14:creationId xmlns:p14="http://schemas.microsoft.com/office/powerpoint/2010/main" val="1716992404"/>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04A33AD4-6479-40D3-A905-293AE4FC6BB2}"/>
              </a:ext>
            </a:extLst>
          </p:cNvPr>
          <p:cNvSpPr txBox="1">
            <a:spLocks/>
          </p:cNvSpPr>
          <p:nvPr/>
        </p:nvSpPr>
        <p:spPr>
          <a:xfrm>
            <a:off x="0" y="1"/>
            <a:ext cx="12192000" cy="11898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F18522"/>
                </a:solidFill>
                <a:effectLst>
                  <a:outerShdw blurRad="38100" dist="38100" dir="2700000" algn="tl">
                    <a:srgbClr val="000000">
                      <a:alpha val="43137"/>
                    </a:srgbClr>
                  </a:outerShdw>
                </a:effectLst>
                <a:latin typeface="Calibri" panose="020F0502020204030204" pitchFamily="34" charset="0"/>
              </a:rPr>
              <a:t>How does solar cooking support the SDGs?</a:t>
            </a:r>
          </a:p>
        </p:txBody>
      </p:sp>
      <p:pic>
        <p:nvPicPr>
          <p:cNvPr id="11" name="Picture 10" descr="2015-01-23 10-27-36Janak">
            <a:extLst>
              <a:ext uri="{FF2B5EF4-FFF2-40B4-BE49-F238E27FC236}">
                <a16:creationId xmlns:a16="http://schemas.microsoft.com/office/drawing/2014/main" id="{F47D9328-638F-4CB2-8CCB-945752F9CAC3}"/>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86439" y="1023473"/>
            <a:ext cx="3501891" cy="5287720"/>
          </a:xfrm>
          <a:prstGeom prst="rect">
            <a:avLst/>
          </a:prstGeom>
          <a:ln>
            <a:noFill/>
          </a:ln>
          <a:effectLst>
            <a:softEdge rad="112500"/>
          </a:effectLst>
        </p:spPr>
      </p:pic>
      <p:pic>
        <p:nvPicPr>
          <p:cNvPr id="6" name="Picture 5" descr="A close up of a sign&#10;&#10;Description generated with very high confidence">
            <a:extLst>
              <a:ext uri="{FF2B5EF4-FFF2-40B4-BE49-F238E27FC236}">
                <a16:creationId xmlns:a16="http://schemas.microsoft.com/office/drawing/2014/main" id="{6EDD1DB1-CD18-4226-9000-D647A94FB5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4938" y="1185084"/>
            <a:ext cx="1106424" cy="1106424"/>
          </a:xfrm>
          <a:prstGeom prst="rect">
            <a:avLst/>
          </a:prstGeom>
        </p:spPr>
      </p:pic>
      <p:pic>
        <p:nvPicPr>
          <p:cNvPr id="9" name="Picture 8" descr="A picture containing vector graphics&#10;&#10;Description generated with high confidence">
            <a:extLst>
              <a:ext uri="{FF2B5EF4-FFF2-40B4-BE49-F238E27FC236}">
                <a16:creationId xmlns:a16="http://schemas.microsoft.com/office/drawing/2014/main" id="{8D1E3452-693B-4882-B4A4-99B0096977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4938" y="2504332"/>
            <a:ext cx="1106424" cy="1106424"/>
          </a:xfrm>
          <a:prstGeom prst="rect">
            <a:avLst/>
          </a:prstGeom>
        </p:spPr>
      </p:pic>
      <p:pic>
        <p:nvPicPr>
          <p:cNvPr id="12" name="Picture 11" descr="A drawing of a person&#10;&#10;Description generated with high confidence">
            <a:extLst>
              <a:ext uri="{FF2B5EF4-FFF2-40B4-BE49-F238E27FC236}">
                <a16:creationId xmlns:a16="http://schemas.microsoft.com/office/drawing/2014/main" id="{6D9087FE-2DF1-4B5F-BDC2-3973AEA80B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4938" y="5142828"/>
            <a:ext cx="1106424" cy="1106424"/>
          </a:xfrm>
          <a:prstGeom prst="rect">
            <a:avLst/>
          </a:prstGeom>
        </p:spPr>
      </p:pic>
      <p:pic>
        <p:nvPicPr>
          <p:cNvPr id="14" name="Picture 13" descr="A close up of a sign&#10;&#10;Description generated with high confidence">
            <a:extLst>
              <a:ext uri="{FF2B5EF4-FFF2-40B4-BE49-F238E27FC236}">
                <a16:creationId xmlns:a16="http://schemas.microsoft.com/office/drawing/2014/main" id="{15C3C427-C167-4ACA-8E11-B700D34D3D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84938" y="3823580"/>
            <a:ext cx="1106424" cy="1106424"/>
          </a:xfrm>
          <a:prstGeom prst="rect">
            <a:avLst/>
          </a:prstGeom>
        </p:spPr>
      </p:pic>
      <p:sp>
        <p:nvSpPr>
          <p:cNvPr id="16" name="TextBox 15">
            <a:extLst>
              <a:ext uri="{FF2B5EF4-FFF2-40B4-BE49-F238E27FC236}">
                <a16:creationId xmlns:a16="http://schemas.microsoft.com/office/drawing/2014/main" id="{B966B7EC-7566-4D79-A697-E7EAED1C2948}"/>
              </a:ext>
            </a:extLst>
          </p:cNvPr>
          <p:cNvSpPr txBox="1"/>
          <p:nvPr/>
        </p:nvSpPr>
        <p:spPr>
          <a:xfrm>
            <a:off x="5551954" y="1185084"/>
            <a:ext cx="6120939" cy="923330"/>
          </a:xfrm>
          <a:prstGeom prst="rect">
            <a:avLst/>
          </a:prstGeom>
          <a:noFill/>
        </p:spPr>
        <p:txBody>
          <a:bodyPr wrap="square" rtlCol="0">
            <a:spAutoFit/>
          </a:bodyPr>
          <a:lstStyle/>
          <a:p>
            <a:pPr>
              <a:spcBef>
                <a:spcPct val="0"/>
              </a:spcBef>
              <a:spcAft>
                <a:spcPts val="900"/>
              </a:spcAft>
            </a:pPr>
            <a:r>
              <a:rPr lang="en-US" altLang="en-US">
                <a:solidFill>
                  <a:schemeClr val="bg1"/>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Up to 40% of household energy budgets are used for heating water and cooking. Access to free solar energy through appropriate technologies reduces costs and financial burden.</a:t>
            </a:r>
          </a:p>
        </p:txBody>
      </p:sp>
      <p:sp>
        <p:nvSpPr>
          <p:cNvPr id="17" name="TextBox 16">
            <a:extLst>
              <a:ext uri="{FF2B5EF4-FFF2-40B4-BE49-F238E27FC236}">
                <a16:creationId xmlns:a16="http://schemas.microsoft.com/office/drawing/2014/main" id="{558B9119-16CC-4871-8C3C-1D1BA39BF0B9}"/>
              </a:ext>
            </a:extLst>
          </p:cNvPr>
          <p:cNvSpPr txBox="1"/>
          <p:nvPr/>
        </p:nvSpPr>
        <p:spPr>
          <a:xfrm>
            <a:off x="5551954" y="2407956"/>
            <a:ext cx="6120939" cy="1200329"/>
          </a:xfrm>
          <a:prstGeom prst="rect">
            <a:avLst/>
          </a:prstGeom>
          <a:noFill/>
        </p:spPr>
        <p:txBody>
          <a:bodyPr wrap="square" rtlCol="0">
            <a:spAutoFit/>
          </a:bodyPr>
          <a:lstStyle/>
          <a:p>
            <a:pPr>
              <a:spcBef>
                <a:spcPct val="0"/>
              </a:spcBef>
              <a:spcAft>
                <a:spcPts val="900"/>
              </a:spcAft>
            </a:pPr>
            <a:r>
              <a:rPr lang="en-US" altLang="en-US">
                <a:solidFill>
                  <a:schemeClr val="bg1"/>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Nutritious foods (pulses and legumes) require large amounts of fuels to cook. Solar thermal energy enables families to cook nutritional and traditional foods, building resilience for food price and fuel price volatility. </a:t>
            </a:r>
          </a:p>
        </p:txBody>
      </p:sp>
      <p:sp>
        <p:nvSpPr>
          <p:cNvPr id="18" name="TextBox 17">
            <a:extLst>
              <a:ext uri="{FF2B5EF4-FFF2-40B4-BE49-F238E27FC236}">
                <a16:creationId xmlns:a16="http://schemas.microsoft.com/office/drawing/2014/main" id="{2B881501-412F-424D-B0BA-897B23833FC5}"/>
              </a:ext>
            </a:extLst>
          </p:cNvPr>
          <p:cNvSpPr txBox="1"/>
          <p:nvPr/>
        </p:nvSpPr>
        <p:spPr>
          <a:xfrm>
            <a:off x="5551953" y="3915127"/>
            <a:ext cx="6120939" cy="923330"/>
          </a:xfrm>
          <a:prstGeom prst="rect">
            <a:avLst/>
          </a:prstGeom>
          <a:noFill/>
        </p:spPr>
        <p:txBody>
          <a:bodyPr wrap="square" rtlCol="0">
            <a:spAutoFit/>
          </a:bodyPr>
          <a:lstStyle/>
          <a:p>
            <a:pPr>
              <a:spcBef>
                <a:spcPct val="0"/>
              </a:spcBef>
              <a:spcAft>
                <a:spcPts val="900"/>
              </a:spcAft>
            </a:pPr>
            <a:r>
              <a:rPr lang="en-US" altLang="en-US">
                <a:solidFill>
                  <a:schemeClr val="bg1"/>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Household air pollution is the number one cause of disease. Solar cooking does not produce smoke or other harmful emissions that harm women and children.</a:t>
            </a:r>
          </a:p>
        </p:txBody>
      </p:sp>
      <p:sp>
        <p:nvSpPr>
          <p:cNvPr id="19" name="TextBox 18">
            <a:extLst>
              <a:ext uri="{FF2B5EF4-FFF2-40B4-BE49-F238E27FC236}">
                <a16:creationId xmlns:a16="http://schemas.microsoft.com/office/drawing/2014/main" id="{006AFE25-9A9A-44A6-882B-27D87C2B1B40}"/>
              </a:ext>
            </a:extLst>
          </p:cNvPr>
          <p:cNvSpPr txBox="1"/>
          <p:nvPr/>
        </p:nvSpPr>
        <p:spPr>
          <a:xfrm>
            <a:off x="5551953" y="5095875"/>
            <a:ext cx="4109841" cy="923330"/>
          </a:xfrm>
          <a:prstGeom prst="rect">
            <a:avLst/>
          </a:prstGeom>
          <a:noFill/>
        </p:spPr>
        <p:txBody>
          <a:bodyPr wrap="square" rtlCol="0">
            <a:spAutoFit/>
          </a:bodyPr>
          <a:lstStyle/>
          <a:p>
            <a:pPr>
              <a:spcBef>
                <a:spcPct val="0"/>
              </a:spcBef>
              <a:spcAft>
                <a:spcPts val="900"/>
              </a:spcAft>
            </a:pPr>
            <a:r>
              <a:rPr lang="en-US" altLang="en-US">
                <a:solidFill>
                  <a:schemeClr val="bg1"/>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Because there is no fuel to collect for solar cooking, time can be used for education and study. </a:t>
            </a:r>
          </a:p>
        </p:txBody>
      </p:sp>
      <p:pic>
        <p:nvPicPr>
          <p:cNvPr id="2" name="Picture 6" descr="A close up of a sign&#10;&#10;Description generated with very high confidence">
            <a:extLst>
              <a:ext uri="{FF2B5EF4-FFF2-40B4-BE49-F238E27FC236}">
                <a16:creationId xmlns:a16="http://schemas.microsoft.com/office/drawing/2014/main" id="{F6793A6F-5F6B-43BF-9697-9C921CE62BE7}"/>
              </a:ext>
            </a:extLst>
          </p:cNvPr>
          <p:cNvPicPr>
            <a:picLocks noChangeAspect="1"/>
          </p:cNvPicPr>
          <p:nvPr/>
        </p:nvPicPr>
        <p:blipFill>
          <a:blip r:embed="rId7"/>
          <a:stretch>
            <a:fillRect/>
          </a:stretch>
        </p:blipFill>
        <p:spPr>
          <a:xfrm>
            <a:off x="9720262" y="5041901"/>
            <a:ext cx="1466851" cy="919163"/>
          </a:xfrm>
          <a:prstGeom prst="rect">
            <a:avLst/>
          </a:prstGeom>
        </p:spPr>
      </p:pic>
    </p:spTree>
    <p:extLst>
      <p:ext uri="{BB962C8B-B14F-4D97-AF65-F5344CB8AC3E}">
        <p14:creationId xmlns:p14="http://schemas.microsoft.com/office/powerpoint/2010/main" val="282609379"/>
      </p:ext>
    </p:extLst>
  </p:cSld>
  <p:clrMapOvr>
    <a:masterClrMapping/>
  </p:clrMapOvr>
  <mc:AlternateContent xmlns:mc="http://schemas.openxmlformats.org/markup-compatibility/2006" xmlns:p14="http://schemas.microsoft.com/office/powerpoint/2010/main">
    <mc:Choice Requires="p14">
      <p:transition spd="slow" p14:dur="2000" advClick="0" advTm="16000"/>
    </mc:Choice>
    <mc:Fallback xmlns="">
      <p:transition spd="slow" advClick="0" advTm="16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04A33AD4-6479-40D3-A905-293AE4FC6BB2}"/>
              </a:ext>
            </a:extLst>
          </p:cNvPr>
          <p:cNvSpPr txBox="1">
            <a:spLocks/>
          </p:cNvSpPr>
          <p:nvPr/>
        </p:nvSpPr>
        <p:spPr>
          <a:xfrm>
            <a:off x="0" y="1"/>
            <a:ext cx="12192000" cy="11898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F18522"/>
                </a:solidFill>
                <a:effectLst>
                  <a:outerShdw blurRad="38100" dist="38100" dir="2700000" algn="tl">
                    <a:srgbClr val="000000">
                      <a:alpha val="43137"/>
                    </a:srgbClr>
                  </a:outerShdw>
                </a:effectLst>
                <a:latin typeface="Calibri" panose="020F0502020204030204" pitchFamily="34" charset="0"/>
              </a:rPr>
              <a:t>How does solar cooking support the SDGs?</a:t>
            </a:r>
          </a:p>
        </p:txBody>
      </p:sp>
      <p:pic>
        <p:nvPicPr>
          <p:cNvPr id="11" name="Picture 10" descr="2015-01-23 10-27-36Janak">
            <a:extLst>
              <a:ext uri="{FF2B5EF4-FFF2-40B4-BE49-F238E27FC236}">
                <a16:creationId xmlns:a16="http://schemas.microsoft.com/office/drawing/2014/main" id="{F47D9328-638F-4CB2-8CCB-945752F9CAC3}"/>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30506" y="1090013"/>
            <a:ext cx="3457824" cy="5221180"/>
          </a:xfrm>
          <a:prstGeom prst="rect">
            <a:avLst/>
          </a:prstGeom>
          <a:ln>
            <a:noFill/>
          </a:ln>
          <a:effectLst>
            <a:softEdge rad="112500"/>
          </a:effectLst>
        </p:spPr>
      </p:pic>
      <p:pic>
        <p:nvPicPr>
          <p:cNvPr id="3" name="Picture 2" descr="A close up of a sign&#10;&#10;Description generated with high confidence">
            <a:extLst>
              <a:ext uri="{FF2B5EF4-FFF2-40B4-BE49-F238E27FC236}">
                <a16:creationId xmlns:a16="http://schemas.microsoft.com/office/drawing/2014/main" id="{571CF8DA-F181-4038-9B21-CFEBF19EA5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4938" y="3825949"/>
            <a:ext cx="1101685" cy="1101685"/>
          </a:xfrm>
          <a:prstGeom prst="rect">
            <a:avLst/>
          </a:prstGeom>
        </p:spPr>
      </p:pic>
      <p:pic>
        <p:nvPicPr>
          <p:cNvPr id="4" name="Picture 3" descr="A close up of a sign&#10;&#10;Description generated with very high confidence">
            <a:extLst>
              <a:ext uri="{FF2B5EF4-FFF2-40B4-BE49-F238E27FC236}">
                <a16:creationId xmlns:a16="http://schemas.microsoft.com/office/drawing/2014/main" id="{DCABB807-6615-4BBB-B702-04251E62FC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4938" y="1180345"/>
            <a:ext cx="1106424" cy="1106424"/>
          </a:xfrm>
          <a:prstGeom prst="rect">
            <a:avLst/>
          </a:prstGeom>
        </p:spPr>
      </p:pic>
      <p:pic>
        <p:nvPicPr>
          <p:cNvPr id="10" name="Picture 9" descr="A close up of a sign&#10;&#10;Description generated with very high confidence">
            <a:extLst>
              <a:ext uri="{FF2B5EF4-FFF2-40B4-BE49-F238E27FC236}">
                <a16:creationId xmlns:a16="http://schemas.microsoft.com/office/drawing/2014/main" id="{CF8665D7-2F0F-4211-B772-BFAD71D19E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0199" y="2504331"/>
            <a:ext cx="1106424" cy="1106424"/>
          </a:xfrm>
          <a:prstGeom prst="rect">
            <a:avLst/>
          </a:prstGeom>
        </p:spPr>
      </p:pic>
      <p:pic>
        <p:nvPicPr>
          <p:cNvPr id="15" name="Picture 14" descr="A close up of a sign&#10;&#10;Description generated with very high confidence">
            <a:extLst>
              <a:ext uri="{FF2B5EF4-FFF2-40B4-BE49-F238E27FC236}">
                <a16:creationId xmlns:a16="http://schemas.microsoft.com/office/drawing/2014/main" id="{5195D9B4-A972-409F-8529-DDCAFB3967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80199" y="5142828"/>
            <a:ext cx="1106424" cy="1106424"/>
          </a:xfrm>
          <a:prstGeom prst="rect">
            <a:avLst/>
          </a:prstGeom>
        </p:spPr>
      </p:pic>
      <p:sp>
        <p:nvSpPr>
          <p:cNvPr id="16" name="TextBox 15">
            <a:extLst>
              <a:ext uri="{FF2B5EF4-FFF2-40B4-BE49-F238E27FC236}">
                <a16:creationId xmlns:a16="http://schemas.microsoft.com/office/drawing/2014/main" id="{980C3677-48AA-4895-B773-D472B9106992}"/>
              </a:ext>
            </a:extLst>
          </p:cNvPr>
          <p:cNvSpPr txBox="1"/>
          <p:nvPr/>
        </p:nvSpPr>
        <p:spPr>
          <a:xfrm>
            <a:off x="5551954" y="1185084"/>
            <a:ext cx="6120939" cy="923330"/>
          </a:xfrm>
          <a:prstGeom prst="rect">
            <a:avLst/>
          </a:prstGeom>
          <a:noFill/>
        </p:spPr>
        <p:txBody>
          <a:bodyPr wrap="square" rtlCol="0">
            <a:spAutoFit/>
          </a:bodyPr>
          <a:lstStyle/>
          <a:p>
            <a:pPr>
              <a:spcBef>
                <a:spcPct val="0"/>
              </a:spcBef>
              <a:spcAft>
                <a:spcPts val="900"/>
              </a:spcAft>
            </a:pPr>
            <a:r>
              <a:rPr lang="en-US" altLang="en-US">
                <a:solidFill>
                  <a:schemeClr val="bg1"/>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Providing cooking fuel has been the domain of women and girls. Since solar cooking requires no fuel, women and children gain time for other activities, including education and business.</a:t>
            </a:r>
          </a:p>
        </p:txBody>
      </p:sp>
      <p:sp>
        <p:nvSpPr>
          <p:cNvPr id="17" name="TextBox 16">
            <a:extLst>
              <a:ext uri="{FF2B5EF4-FFF2-40B4-BE49-F238E27FC236}">
                <a16:creationId xmlns:a16="http://schemas.microsoft.com/office/drawing/2014/main" id="{254AB38F-1800-42A4-B0DD-4BA75BBEB11D}"/>
              </a:ext>
            </a:extLst>
          </p:cNvPr>
          <p:cNvSpPr txBox="1"/>
          <p:nvPr/>
        </p:nvSpPr>
        <p:spPr>
          <a:xfrm>
            <a:off x="5551953" y="2500229"/>
            <a:ext cx="6120939" cy="923330"/>
          </a:xfrm>
          <a:prstGeom prst="rect">
            <a:avLst/>
          </a:prstGeom>
          <a:noFill/>
        </p:spPr>
        <p:txBody>
          <a:bodyPr wrap="square" rtlCol="0">
            <a:spAutoFit/>
          </a:bodyPr>
          <a:lstStyle/>
          <a:p>
            <a:pPr>
              <a:spcBef>
                <a:spcPct val="0"/>
              </a:spcBef>
              <a:spcAft>
                <a:spcPts val="900"/>
              </a:spcAft>
            </a:pPr>
            <a:r>
              <a:rPr lang="en-US" altLang="en-US">
                <a:solidFill>
                  <a:schemeClr val="bg1"/>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Solar cookers can pasteurize water, making local water sources safe for consumption while addressing issues of disease and scarcity. </a:t>
            </a:r>
          </a:p>
        </p:txBody>
      </p:sp>
      <p:sp>
        <p:nvSpPr>
          <p:cNvPr id="18" name="TextBox 17">
            <a:extLst>
              <a:ext uri="{FF2B5EF4-FFF2-40B4-BE49-F238E27FC236}">
                <a16:creationId xmlns:a16="http://schemas.microsoft.com/office/drawing/2014/main" id="{7D93B9A4-855A-4CF2-8C7C-9AE6F986C124}"/>
              </a:ext>
            </a:extLst>
          </p:cNvPr>
          <p:cNvSpPr txBox="1"/>
          <p:nvPr/>
        </p:nvSpPr>
        <p:spPr>
          <a:xfrm>
            <a:off x="5562421" y="3744533"/>
            <a:ext cx="6120939" cy="1200329"/>
          </a:xfrm>
          <a:prstGeom prst="rect">
            <a:avLst/>
          </a:prstGeom>
          <a:noFill/>
        </p:spPr>
        <p:txBody>
          <a:bodyPr wrap="square" rtlCol="0">
            <a:spAutoFit/>
          </a:bodyPr>
          <a:lstStyle/>
          <a:p>
            <a:pPr>
              <a:spcBef>
                <a:spcPct val="0"/>
              </a:spcBef>
              <a:spcAft>
                <a:spcPts val="900"/>
              </a:spcAft>
            </a:pPr>
            <a:r>
              <a:rPr lang="en-US" altLang="en-US">
                <a:solidFill>
                  <a:schemeClr val="bg1"/>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Solar energy is true modern energy: it requires no gathering or purchase, is available everywhere, does not rely on supply chains, and has the highest energy efficiency of all energy sources.</a:t>
            </a:r>
          </a:p>
        </p:txBody>
      </p:sp>
      <p:sp>
        <p:nvSpPr>
          <p:cNvPr id="19" name="TextBox 18">
            <a:extLst>
              <a:ext uri="{FF2B5EF4-FFF2-40B4-BE49-F238E27FC236}">
                <a16:creationId xmlns:a16="http://schemas.microsoft.com/office/drawing/2014/main" id="{8248F1E7-CA70-4C60-9238-E44365763889}"/>
              </a:ext>
            </a:extLst>
          </p:cNvPr>
          <p:cNvSpPr txBox="1"/>
          <p:nvPr/>
        </p:nvSpPr>
        <p:spPr>
          <a:xfrm>
            <a:off x="5551953" y="5142828"/>
            <a:ext cx="4043739" cy="923330"/>
          </a:xfrm>
          <a:prstGeom prst="rect">
            <a:avLst/>
          </a:prstGeom>
          <a:noFill/>
        </p:spPr>
        <p:txBody>
          <a:bodyPr wrap="square" rtlCol="0">
            <a:spAutoFit/>
          </a:bodyPr>
          <a:lstStyle/>
          <a:p>
            <a:pPr>
              <a:spcBef>
                <a:spcPct val="0"/>
              </a:spcBef>
              <a:spcAft>
                <a:spcPts val="900"/>
              </a:spcAft>
            </a:pPr>
            <a:r>
              <a:rPr lang="en-US" altLang="en-US">
                <a:solidFill>
                  <a:schemeClr val="bg1"/>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Solar cooking frees up time and money for other activities, including education which leads to productive employment. </a:t>
            </a:r>
          </a:p>
        </p:txBody>
      </p:sp>
      <p:pic>
        <p:nvPicPr>
          <p:cNvPr id="13" name="Picture 12" descr="2015-01-23 10-27-36Janak">
            <a:extLst>
              <a:ext uri="{FF2B5EF4-FFF2-40B4-BE49-F238E27FC236}">
                <a16:creationId xmlns:a16="http://schemas.microsoft.com/office/drawing/2014/main" id="{5646E024-5D50-41BF-9787-4951EFFFBBB3}"/>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86439" y="1023473"/>
            <a:ext cx="3501891" cy="5287720"/>
          </a:xfrm>
          <a:prstGeom prst="rect">
            <a:avLst/>
          </a:prstGeom>
          <a:ln>
            <a:noFill/>
          </a:ln>
          <a:effectLst>
            <a:softEdge rad="112500"/>
          </a:effectLst>
        </p:spPr>
      </p:pic>
      <p:pic>
        <p:nvPicPr>
          <p:cNvPr id="2" name="Picture 6" descr="A close up of a sign&#10;&#10;Description generated with very high confidence">
            <a:extLst>
              <a:ext uri="{FF2B5EF4-FFF2-40B4-BE49-F238E27FC236}">
                <a16:creationId xmlns:a16="http://schemas.microsoft.com/office/drawing/2014/main" id="{E40252E1-05AD-4645-9FB4-F50160AF0EF1}"/>
              </a:ext>
            </a:extLst>
          </p:cNvPr>
          <p:cNvPicPr>
            <a:picLocks noChangeAspect="1"/>
          </p:cNvPicPr>
          <p:nvPr/>
        </p:nvPicPr>
        <p:blipFill>
          <a:blip r:embed="rId7"/>
          <a:stretch>
            <a:fillRect/>
          </a:stretch>
        </p:blipFill>
        <p:spPr>
          <a:xfrm>
            <a:off x="9744075" y="5018088"/>
            <a:ext cx="1466851" cy="919163"/>
          </a:xfrm>
          <a:prstGeom prst="rect">
            <a:avLst/>
          </a:prstGeom>
        </p:spPr>
      </p:pic>
    </p:spTree>
    <p:extLst>
      <p:ext uri="{BB962C8B-B14F-4D97-AF65-F5344CB8AC3E}">
        <p14:creationId xmlns:p14="http://schemas.microsoft.com/office/powerpoint/2010/main" val="2510042693"/>
      </p:ext>
    </p:extLst>
  </p:cSld>
  <p:clrMapOvr>
    <a:masterClrMapping/>
  </p:clrMapOvr>
  <mc:AlternateContent xmlns:mc="http://schemas.openxmlformats.org/markup-compatibility/2006" xmlns:p14="http://schemas.microsoft.com/office/powerpoint/2010/main">
    <mc:Choice Requires="p14">
      <p:transition spd="slow" p14:dur="2000" advClick="0" advTm="16000"/>
    </mc:Choice>
    <mc:Fallback xmlns="">
      <p:transition spd="slow" advClick="0" advTm="16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04A33AD4-6479-40D3-A905-293AE4FC6BB2}"/>
              </a:ext>
            </a:extLst>
          </p:cNvPr>
          <p:cNvSpPr txBox="1">
            <a:spLocks/>
          </p:cNvSpPr>
          <p:nvPr/>
        </p:nvSpPr>
        <p:spPr>
          <a:xfrm>
            <a:off x="0" y="1"/>
            <a:ext cx="12192000" cy="11898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F18522"/>
                </a:solidFill>
                <a:effectLst>
                  <a:outerShdw blurRad="38100" dist="38100" dir="2700000" algn="tl">
                    <a:srgbClr val="000000">
                      <a:alpha val="43137"/>
                    </a:srgbClr>
                  </a:outerShdw>
                </a:effectLst>
                <a:latin typeface="Calibri" panose="020F0502020204030204" pitchFamily="34" charset="0"/>
              </a:rPr>
              <a:t>How does solar cooking support the SDGs?</a:t>
            </a:r>
          </a:p>
        </p:txBody>
      </p:sp>
      <p:pic>
        <p:nvPicPr>
          <p:cNvPr id="2" name="Picture 1">
            <a:extLst>
              <a:ext uri="{FF2B5EF4-FFF2-40B4-BE49-F238E27FC236}">
                <a16:creationId xmlns:a16="http://schemas.microsoft.com/office/drawing/2014/main" id="{17808A44-D5CE-410E-A382-078C95D007E3}"/>
              </a:ext>
            </a:extLst>
          </p:cNvPr>
          <p:cNvPicPr>
            <a:picLocks noChangeAspect="1"/>
          </p:cNvPicPr>
          <p:nvPr/>
        </p:nvPicPr>
        <p:blipFill>
          <a:blip r:embed="rId2"/>
          <a:stretch>
            <a:fillRect/>
          </a:stretch>
        </p:blipFill>
        <p:spPr>
          <a:xfrm>
            <a:off x="7481590" y="1189824"/>
            <a:ext cx="4191303" cy="2357608"/>
          </a:xfrm>
          <a:prstGeom prst="rect">
            <a:avLst/>
          </a:prstGeom>
        </p:spPr>
      </p:pic>
      <p:pic>
        <p:nvPicPr>
          <p:cNvPr id="4" name="Picture 3" descr="A picture containing text&#10;&#10;Description generated with high confidence">
            <a:extLst>
              <a:ext uri="{FF2B5EF4-FFF2-40B4-BE49-F238E27FC236}">
                <a16:creationId xmlns:a16="http://schemas.microsoft.com/office/drawing/2014/main" id="{E7B171A1-AD2D-452C-B5C1-8B4F01FEF9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152" y="1247024"/>
            <a:ext cx="1106424" cy="1106424"/>
          </a:xfrm>
          <a:prstGeom prst="rect">
            <a:avLst/>
          </a:prstGeom>
        </p:spPr>
      </p:pic>
      <p:pic>
        <p:nvPicPr>
          <p:cNvPr id="8" name="Picture 7">
            <a:extLst>
              <a:ext uri="{FF2B5EF4-FFF2-40B4-BE49-F238E27FC236}">
                <a16:creationId xmlns:a16="http://schemas.microsoft.com/office/drawing/2014/main" id="{18995331-9E6B-43A1-A9CF-5C8E311B88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152" y="2566272"/>
            <a:ext cx="1106424" cy="1106424"/>
          </a:xfrm>
          <a:prstGeom prst="rect">
            <a:avLst/>
          </a:prstGeom>
        </p:spPr>
      </p:pic>
      <p:pic>
        <p:nvPicPr>
          <p:cNvPr id="15" name="Picture 14" descr="A picture containing text, vector graphics&#10;&#10;Description generated with high confidence">
            <a:extLst>
              <a:ext uri="{FF2B5EF4-FFF2-40B4-BE49-F238E27FC236}">
                <a16:creationId xmlns:a16="http://schemas.microsoft.com/office/drawing/2014/main" id="{39A0AFA4-5CAD-4DB9-A347-900A802937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152" y="3885520"/>
            <a:ext cx="1106424" cy="1106424"/>
          </a:xfrm>
          <a:prstGeom prst="rect">
            <a:avLst/>
          </a:prstGeom>
        </p:spPr>
      </p:pic>
      <p:pic>
        <p:nvPicPr>
          <p:cNvPr id="17" name="Picture 16">
            <a:extLst>
              <a:ext uri="{FF2B5EF4-FFF2-40B4-BE49-F238E27FC236}">
                <a16:creationId xmlns:a16="http://schemas.microsoft.com/office/drawing/2014/main" id="{4FAAA4C7-FEBA-469E-9D0B-1CF865B76F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3152" y="5204768"/>
            <a:ext cx="1106424" cy="1106424"/>
          </a:xfrm>
          <a:prstGeom prst="rect">
            <a:avLst/>
          </a:prstGeom>
        </p:spPr>
      </p:pic>
      <p:sp>
        <p:nvSpPr>
          <p:cNvPr id="18" name="TextBox 17">
            <a:extLst>
              <a:ext uri="{FF2B5EF4-FFF2-40B4-BE49-F238E27FC236}">
                <a16:creationId xmlns:a16="http://schemas.microsoft.com/office/drawing/2014/main" id="{C3126875-B1DE-42CD-8FAE-2274BEC0BF18}"/>
              </a:ext>
            </a:extLst>
          </p:cNvPr>
          <p:cNvSpPr txBox="1"/>
          <p:nvPr/>
        </p:nvSpPr>
        <p:spPr>
          <a:xfrm>
            <a:off x="1750584" y="1200071"/>
            <a:ext cx="5519998" cy="1200329"/>
          </a:xfrm>
          <a:prstGeom prst="rect">
            <a:avLst/>
          </a:prstGeom>
          <a:noFill/>
        </p:spPr>
        <p:txBody>
          <a:bodyPr wrap="square" rtlCol="0">
            <a:spAutoFit/>
          </a:bodyPr>
          <a:lstStyle/>
          <a:p>
            <a:pPr>
              <a:spcBef>
                <a:spcPct val="0"/>
              </a:spcBef>
              <a:spcAft>
                <a:spcPts val="900"/>
              </a:spcAft>
            </a:pPr>
            <a:r>
              <a:rPr lang="en-US" altLang="en-US">
                <a:solidFill>
                  <a:schemeClr val="bg1"/>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Solar cooking technologies are accessible to local innovators and provide access to decentralized energy, ultimately supporting economic development and stability.</a:t>
            </a:r>
          </a:p>
        </p:txBody>
      </p:sp>
      <p:sp>
        <p:nvSpPr>
          <p:cNvPr id="19" name="TextBox 18">
            <a:extLst>
              <a:ext uri="{FF2B5EF4-FFF2-40B4-BE49-F238E27FC236}">
                <a16:creationId xmlns:a16="http://schemas.microsoft.com/office/drawing/2014/main" id="{FF124D84-32AF-445E-9A59-A529C3C29CD8}"/>
              </a:ext>
            </a:extLst>
          </p:cNvPr>
          <p:cNvSpPr txBox="1"/>
          <p:nvPr/>
        </p:nvSpPr>
        <p:spPr>
          <a:xfrm>
            <a:off x="1750584" y="2566272"/>
            <a:ext cx="5519998" cy="923330"/>
          </a:xfrm>
          <a:prstGeom prst="rect">
            <a:avLst/>
          </a:prstGeom>
          <a:noFill/>
        </p:spPr>
        <p:txBody>
          <a:bodyPr wrap="square" rtlCol="0">
            <a:spAutoFit/>
          </a:bodyPr>
          <a:lstStyle/>
          <a:p>
            <a:pPr>
              <a:spcBef>
                <a:spcPct val="0"/>
              </a:spcBef>
              <a:spcAft>
                <a:spcPts val="900"/>
              </a:spcAft>
            </a:pPr>
            <a:r>
              <a:rPr lang="en-US" altLang="en-US">
                <a:solidFill>
                  <a:schemeClr val="bg1"/>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Solar energy is of proportionally higher value to the bottom 40% of the global population, who will benefit most from increased access to decentralized, free energy. </a:t>
            </a:r>
          </a:p>
        </p:txBody>
      </p:sp>
      <p:sp>
        <p:nvSpPr>
          <p:cNvPr id="20" name="TextBox 19">
            <a:extLst>
              <a:ext uri="{FF2B5EF4-FFF2-40B4-BE49-F238E27FC236}">
                <a16:creationId xmlns:a16="http://schemas.microsoft.com/office/drawing/2014/main" id="{E6176B51-CC3F-4A88-8A8E-AF12F99E9F27}"/>
              </a:ext>
            </a:extLst>
          </p:cNvPr>
          <p:cNvSpPr txBox="1"/>
          <p:nvPr/>
        </p:nvSpPr>
        <p:spPr>
          <a:xfrm>
            <a:off x="1750583" y="3775935"/>
            <a:ext cx="8000263" cy="1200329"/>
          </a:xfrm>
          <a:prstGeom prst="rect">
            <a:avLst/>
          </a:prstGeom>
          <a:noFill/>
        </p:spPr>
        <p:txBody>
          <a:bodyPr wrap="square" rtlCol="0">
            <a:spAutoFit/>
          </a:bodyPr>
          <a:lstStyle/>
          <a:p>
            <a:pPr>
              <a:spcBef>
                <a:spcPct val="0"/>
              </a:spcBef>
              <a:spcAft>
                <a:spcPts val="900"/>
              </a:spcAft>
            </a:pPr>
            <a:r>
              <a:rPr lang="en-US" altLang="en-US">
                <a:solidFill>
                  <a:schemeClr val="bg1"/>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Solar energy can be captured for household and institutional uses in urban settings where biomass fuels are not available, reducing reliance on expensive fossil fuels for cooking and water pasteurization. Accessing solar energy sources reduces competition for energy, reducing human conflict in high-density settings. </a:t>
            </a:r>
          </a:p>
        </p:txBody>
      </p:sp>
      <p:sp>
        <p:nvSpPr>
          <p:cNvPr id="21" name="TextBox 20">
            <a:extLst>
              <a:ext uri="{FF2B5EF4-FFF2-40B4-BE49-F238E27FC236}">
                <a16:creationId xmlns:a16="http://schemas.microsoft.com/office/drawing/2014/main" id="{1BFE7247-7E34-4A20-8C82-AB6F0EC36B5A}"/>
              </a:ext>
            </a:extLst>
          </p:cNvPr>
          <p:cNvSpPr txBox="1"/>
          <p:nvPr/>
        </p:nvSpPr>
        <p:spPr>
          <a:xfrm>
            <a:off x="1750583" y="5204768"/>
            <a:ext cx="7789255" cy="923330"/>
          </a:xfrm>
          <a:prstGeom prst="rect">
            <a:avLst/>
          </a:prstGeom>
          <a:noFill/>
        </p:spPr>
        <p:txBody>
          <a:bodyPr wrap="square" rtlCol="0">
            <a:spAutoFit/>
          </a:bodyPr>
          <a:lstStyle/>
          <a:p>
            <a:pPr>
              <a:spcBef>
                <a:spcPct val="0"/>
              </a:spcBef>
              <a:spcAft>
                <a:spcPts val="900"/>
              </a:spcAft>
            </a:pPr>
            <a:r>
              <a:rPr lang="en-US" altLang="en-US">
                <a:solidFill>
                  <a:schemeClr val="bg1"/>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Enough solar energy reaches the Earth’s surface every hour to power all human activity for a year. Decentralized use of solar energy contributes to sustainable patterns of energy consumption, reducing market distortions. </a:t>
            </a:r>
          </a:p>
        </p:txBody>
      </p:sp>
      <p:pic>
        <p:nvPicPr>
          <p:cNvPr id="3" name="Picture 6" descr="A close up of a sign&#10;&#10;Description generated with very high confidence">
            <a:extLst>
              <a:ext uri="{FF2B5EF4-FFF2-40B4-BE49-F238E27FC236}">
                <a16:creationId xmlns:a16="http://schemas.microsoft.com/office/drawing/2014/main" id="{39E18CB6-93A6-41C4-ABFD-4C09027E6300}"/>
              </a:ext>
            </a:extLst>
          </p:cNvPr>
          <p:cNvPicPr>
            <a:picLocks noChangeAspect="1"/>
          </p:cNvPicPr>
          <p:nvPr/>
        </p:nvPicPr>
        <p:blipFill>
          <a:blip r:embed="rId7"/>
          <a:stretch>
            <a:fillRect/>
          </a:stretch>
        </p:blipFill>
        <p:spPr>
          <a:xfrm>
            <a:off x="9910762" y="4946651"/>
            <a:ext cx="1466851" cy="919163"/>
          </a:xfrm>
          <a:prstGeom prst="rect">
            <a:avLst/>
          </a:prstGeom>
        </p:spPr>
      </p:pic>
    </p:spTree>
    <p:extLst>
      <p:ext uri="{BB962C8B-B14F-4D97-AF65-F5344CB8AC3E}">
        <p14:creationId xmlns:p14="http://schemas.microsoft.com/office/powerpoint/2010/main" val="2969050831"/>
      </p:ext>
    </p:extLst>
  </p:cSld>
  <p:clrMapOvr>
    <a:masterClrMapping/>
  </p:clrMapOvr>
  <mc:AlternateContent xmlns:mc="http://schemas.openxmlformats.org/markup-compatibility/2006" xmlns:p14="http://schemas.microsoft.com/office/powerpoint/2010/main">
    <mc:Choice Requires="p14">
      <p:transition spd="slow" p14:dur="2000" advClick="0" advTm="16000"/>
    </mc:Choice>
    <mc:Fallback xmlns="">
      <p:transition spd="slow" advClick="0" advTm="16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04A33AD4-6479-40D3-A905-293AE4FC6BB2}"/>
              </a:ext>
            </a:extLst>
          </p:cNvPr>
          <p:cNvSpPr txBox="1">
            <a:spLocks/>
          </p:cNvSpPr>
          <p:nvPr/>
        </p:nvSpPr>
        <p:spPr>
          <a:xfrm>
            <a:off x="0" y="1"/>
            <a:ext cx="12192000" cy="11898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F18522"/>
                </a:solidFill>
                <a:effectLst>
                  <a:outerShdw blurRad="38100" dist="38100" dir="2700000" algn="tl">
                    <a:srgbClr val="000000">
                      <a:alpha val="43137"/>
                    </a:srgbClr>
                  </a:outerShdw>
                </a:effectLst>
                <a:latin typeface="Calibri" panose="020F0502020204030204" pitchFamily="34" charset="0"/>
              </a:rPr>
              <a:t>How does solar cooking support the SDGs?</a:t>
            </a:r>
          </a:p>
        </p:txBody>
      </p:sp>
      <p:pic>
        <p:nvPicPr>
          <p:cNvPr id="2" name="Picture 1">
            <a:extLst>
              <a:ext uri="{FF2B5EF4-FFF2-40B4-BE49-F238E27FC236}">
                <a16:creationId xmlns:a16="http://schemas.microsoft.com/office/drawing/2014/main" id="{17808A44-D5CE-410E-A382-078C95D007E3}"/>
              </a:ext>
            </a:extLst>
          </p:cNvPr>
          <p:cNvPicPr>
            <a:picLocks noChangeAspect="1"/>
          </p:cNvPicPr>
          <p:nvPr/>
        </p:nvPicPr>
        <p:blipFill>
          <a:blip r:embed="rId2"/>
          <a:stretch>
            <a:fillRect/>
          </a:stretch>
        </p:blipFill>
        <p:spPr>
          <a:xfrm>
            <a:off x="7481590" y="1189824"/>
            <a:ext cx="4191303" cy="2357608"/>
          </a:xfrm>
          <a:prstGeom prst="rect">
            <a:avLst/>
          </a:prstGeom>
        </p:spPr>
      </p:pic>
      <p:pic>
        <p:nvPicPr>
          <p:cNvPr id="4" name="Picture 3">
            <a:extLst>
              <a:ext uri="{FF2B5EF4-FFF2-40B4-BE49-F238E27FC236}">
                <a16:creationId xmlns:a16="http://schemas.microsoft.com/office/drawing/2014/main" id="{E7B171A1-AD2D-452C-B5C1-8B4F01FEF9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152" y="1247024"/>
            <a:ext cx="1106424" cy="1106424"/>
          </a:xfrm>
          <a:prstGeom prst="rect">
            <a:avLst/>
          </a:prstGeom>
        </p:spPr>
      </p:pic>
      <p:pic>
        <p:nvPicPr>
          <p:cNvPr id="8" name="Picture 7">
            <a:extLst>
              <a:ext uri="{FF2B5EF4-FFF2-40B4-BE49-F238E27FC236}">
                <a16:creationId xmlns:a16="http://schemas.microsoft.com/office/drawing/2014/main" id="{18995331-9E6B-43A1-A9CF-5C8E311B88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152" y="2566272"/>
            <a:ext cx="1106424" cy="1106424"/>
          </a:xfrm>
          <a:prstGeom prst="rect">
            <a:avLst/>
          </a:prstGeom>
        </p:spPr>
      </p:pic>
      <p:pic>
        <p:nvPicPr>
          <p:cNvPr id="15" name="Picture 14">
            <a:extLst>
              <a:ext uri="{FF2B5EF4-FFF2-40B4-BE49-F238E27FC236}">
                <a16:creationId xmlns:a16="http://schemas.microsoft.com/office/drawing/2014/main" id="{39A0AFA4-5CAD-4DB9-A347-900A802937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152" y="3885520"/>
            <a:ext cx="1106424" cy="1106424"/>
          </a:xfrm>
          <a:prstGeom prst="rect">
            <a:avLst/>
          </a:prstGeom>
        </p:spPr>
      </p:pic>
      <p:pic>
        <p:nvPicPr>
          <p:cNvPr id="17" name="Picture 16">
            <a:extLst>
              <a:ext uri="{FF2B5EF4-FFF2-40B4-BE49-F238E27FC236}">
                <a16:creationId xmlns:a16="http://schemas.microsoft.com/office/drawing/2014/main" id="{4FAAA4C7-FEBA-469E-9D0B-1CF865B76F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3152" y="5204768"/>
            <a:ext cx="1106424" cy="1106424"/>
          </a:xfrm>
          <a:prstGeom prst="rect">
            <a:avLst/>
          </a:prstGeom>
        </p:spPr>
      </p:pic>
      <p:sp>
        <p:nvSpPr>
          <p:cNvPr id="9" name="TextBox 8">
            <a:extLst>
              <a:ext uri="{FF2B5EF4-FFF2-40B4-BE49-F238E27FC236}">
                <a16:creationId xmlns:a16="http://schemas.microsoft.com/office/drawing/2014/main" id="{828D15DA-CBF6-4690-9FC1-9F752F11642E}"/>
              </a:ext>
            </a:extLst>
          </p:cNvPr>
          <p:cNvSpPr txBox="1"/>
          <p:nvPr/>
        </p:nvSpPr>
        <p:spPr>
          <a:xfrm>
            <a:off x="1750584" y="1153119"/>
            <a:ext cx="5519998" cy="1200329"/>
          </a:xfrm>
          <a:prstGeom prst="rect">
            <a:avLst/>
          </a:prstGeom>
          <a:noFill/>
        </p:spPr>
        <p:txBody>
          <a:bodyPr wrap="square" rtlCol="0">
            <a:spAutoFit/>
          </a:bodyPr>
          <a:lstStyle/>
          <a:p>
            <a:pPr>
              <a:spcBef>
                <a:spcPct val="0"/>
              </a:spcBef>
              <a:spcAft>
                <a:spcPts val="900"/>
              </a:spcAft>
            </a:pPr>
            <a:r>
              <a:rPr lang="en-US" altLang="en-US">
                <a:solidFill>
                  <a:schemeClr val="bg1"/>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Use of free, zero-emission solar energy reduces production of climate change forcing agents, such as greenhouse gases and black carbon produced by fossil and other biomass fuels. </a:t>
            </a:r>
          </a:p>
        </p:txBody>
      </p:sp>
      <p:sp>
        <p:nvSpPr>
          <p:cNvPr id="10" name="TextBox 9">
            <a:extLst>
              <a:ext uri="{FF2B5EF4-FFF2-40B4-BE49-F238E27FC236}">
                <a16:creationId xmlns:a16="http://schemas.microsoft.com/office/drawing/2014/main" id="{D1224CF8-81A1-4847-A4DC-E850D0FE9804}"/>
              </a:ext>
            </a:extLst>
          </p:cNvPr>
          <p:cNvSpPr txBox="1"/>
          <p:nvPr/>
        </p:nvSpPr>
        <p:spPr>
          <a:xfrm>
            <a:off x="1750584" y="2472367"/>
            <a:ext cx="5519998" cy="1200329"/>
          </a:xfrm>
          <a:prstGeom prst="rect">
            <a:avLst/>
          </a:prstGeom>
          <a:noFill/>
        </p:spPr>
        <p:txBody>
          <a:bodyPr wrap="square" rtlCol="0">
            <a:spAutoFit/>
          </a:bodyPr>
          <a:lstStyle/>
          <a:p>
            <a:pPr>
              <a:spcBef>
                <a:spcPct val="0"/>
              </a:spcBef>
              <a:spcAft>
                <a:spcPts val="900"/>
              </a:spcAft>
            </a:pPr>
            <a:r>
              <a:rPr lang="en-US" altLang="en-US">
                <a:solidFill>
                  <a:schemeClr val="bg1"/>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Replacing biomass combustion fires with solar energy helps promote preservation of healthy biomass and significantly reduces marine pollution from land-based activities. </a:t>
            </a:r>
          </a:p>
        </p:txBody>
      </p:sp>
      <p:sp>
        <p:nvSpPr>
          <p:cNvPr id="11" name="TextBox 10">
            <a:extLst>
              <a:ext uri="{FF2B5EF4-FFF2-40B4-BE49-F238E27FC236}">
                <a16:creationId xmlns:a16="http://schemas.microsoft.com/office/drawing/2014/main" id="{904D9FD0-5E06-43A3-BE4C-1DB4B94C1408}"/>
              </a:ext>
            </a:extLst>
          </p:cNvPr>
          <p:cNvSpPr txBox="1"/>
          <p:nvPr/>
        </p:nvSpPr>
        <p:spPr>
          <a:xfrm>
            <a:off x="1750584" y="3838567"/>
            <a:ext cx="7845108" cy="1200329"/>
          </a:xfrm>
          <a:prstGeom prst="rect">
            <a:avLst/>
          </a:prstGeom>
          <a:noFill/>
        </p:spPr>
        <p:txBody>
          <a:bodyPr wrap="square" rtlCol="0">
            <a:spAutoFit/>
          </a:bodyPr>
          <a:lstStyle/>
          <a:p>
            <a:pPr>
              <a:spcBef>
                <a:spcPct val="0"/>
              </a:spcBef>
              <a:spcAft>
                <a:spcPts val="900"/>
              </a:spcAft>
            </a:pPr>
            <a:r>
              <a:rPr lang="en-US" altLang="en-US">
                <a:solidFill>
                  <a:schemeClr val="bg1"/>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The rate of deforestation and desertification is slowed when solar energy replaces harvested biomass fuels. Solar cooking and water pasteurization supports forest management, halts land degradation, and arrests desertification and marine pollution. </a:t>
            </a:r>
          </a:p>
        </p:txBody>
      </p:sp>
      <p:sp>
        <p:nvSpPr>
          <p:cNvPr id="12" name="TextBox 11">
            <a:extLst>
              <a:ext uri="{FF2B5EF4-FFF2-40B4-BE49-F238E27FC236}">
                <a16:creationId xmlns:a16="http://schemas.microsoft.com/office/drawing/2014/main" id="{4FD06E0E-C445-4204-AC9E-D637A079214B}"/>
              </a:ext>
            </a:extLst>
          </p:cNvPr>
          <p:cNvSpPr txBox="1"/>
          <p:nvPr/>
        </p:nvSpPr>
        <p:spPr>
          <a:xfrm>
            <a:off x="1750584" y="5157815"/>
            <a:ext cx="7845108" cy="1200329"/>
          </a:xfrm>
          <a:prstGeom prst="rect">
            <a:avLst/>
          </a:prstGeom>
          <a:noFill/>
        </p:spPr>
        <p:txBody>
          <a:bodyPr wrap="square" rtlCol="0">
            <a:spAutoFit/>
          </a:bodyPr>
          <a:lstStyle/>
          <a:p>
            <a:pPr>
              <a:spcBef>
                <a:spcPct val="0"/>
              </a:spcBef>
              <a:spcAft>
                <a:spcPts val="900"/>
              </a:spcAft>
            </a:pPr>
            <a:r>
              <a:rPr lang="en-US" altLang="en-US">
                <a:solidFill>
                  <a:schemeClr val="bg1"/>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Access to free solar thermal energy is essential to achieve two of humankind’s most important rights: cooked food and safe water. Solar energy is the ultimate inclusive energy source—by reducing competition for scarce or expensive fuels, it reduces human conflict. </a:t>
            </a:r>
          </a:p>
        </p:txBody>
      </p:sp>
      <p:pic>
        <p:nvPicPr>
          <p:cNvPr id="3" name="Picture 6" descr="A close up of a sign&#10;&#10;Description generated with very high confidence">
            <a:extLst>
              <a:ext uri="{FF2B5EF4-FFF2-40B4-BE49-F238E27FC236}">
                <a16:creationId xmlns:a16="http://schemas.microsoft.com/office/drawing/2014/main" id="{FB130D17-E58E-4D13-BDFD-BA11BC2545A9}"/>
              </a:ext>
            </a:extLst>
          </p:cNvPr>
          <p:cNvPicPr>
            <a:picLocks noChangeAspect="1"/>
          </p:cNvPicPr>
          <p:nvPr/>
        </p:nvPicPr>
        <p:blipFill>
          <a:blip r:embed="rId7"/>
          <a:stretch>
            <a:fillRect/>
          </a:stretch>
        </p:blipFill>
        <p:spPr>
          <a:xfrm>
            <a:off x="9910762" y="4946651"/>
            <a:ext cx="1466851" cy="919163"/>
          </a:xfrm>
          <a:prstGeom prst="rect">
            <a:avLst/>
          </a:prstGeom>
        </p:spPr>
      </p:pic>
    </p:spTree>
    <p:extLst>
      <p:ext uri="{BB962C8B-B14F-4D97-AF65-F5344CB8AC3E}">
        <p14:creationId xmlns:p14="http://schemas.microsoft.com/office/powerpoint/2010/main" val="4130955285"/>
      </p:ext>
    </p:extLst>
  </p:cSld>
  <p:clrMapOvr>
    <a:masterClrMapping/>
  </p:clrMapOvr>
  <mc:AlternateContent xmlns:mc="http://schemas.openxmlformats.org/markup-compatibility/2006" xmlns:p14="http://schemas.microsoft.com/office/powerpoint/2010/main">
    <mc:Choice Requires="p14">
      <p:transition spd="slow" p14:dur="2000" advClick="0" advTm="16000"/>
    </mc:Choice>
    <mc:Fallback xmlns="">
      <p:transition spd="slow" advClick="0" advTm="16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04A33AD4-6479-40D3-A905-293AE4FC6BB2}"/>
              </a:ext>
            </a:extLst>
          </p:cNvPr>
          <p:cNvSpPr txBox="1">
            <a:spLocks/>
          </p:cNvSpPr>
          <p:nvPr/>
        </p:nvSpPr>
        <p:spPr>
          <a:xfrm>
            <a:off x="0" y="1"/>
            <a:ext cx="12192000" cy="11898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F18522"/>
                </a:solidFill>
                <a:effectLst>
                  <a:outerShdw blurRad="38100" dist="38100" dir="2700000" algn="tl">
                    <a:srgbClr val="000000">
                      <a:alpha val="43137"/>
                    </a:srgbClr>
                  </a:outerShdw>
                </a:effectLst>
                <a:latin typeface="Calibri" panose="020F0502020204030204" pitchFamily="34" charset="0"/>
              </a:rPr>
              <a:t>How does solar cooking support the SDGs?</a:t>
            </a:r>
          </a:p>
        </p:txBody>
      </p:sp>
      <p:pic>
        <p:nvPicPr>
          <p:cNvPr id="2" name="Picture 1">
            <a:extLst>
              <a:ext uri="{FF2B5EF4-FFF2-40B4-BE49-F238E27FC236}">
                <a16:creationId xmlns:a16="http://schemas.microsoft.com/office/drawing/2014/main" id="{17808A44-D5CE-410E-A382-078C95D007E3}"/>
              </a:ext>
            </a:extLst>
          </p:cNvPr>
          <p:cNvPicPr>
            <a:picLocks noChangeAspect="1"/>
          </p:cNvPicPr>
          <p:nvPr/>
        </p:nvPicPr>
        <p:blipFill>
          <a:blip r:embed="rId2"/>
          <a:stretch>
            <a:fillRect/>
          </a:stretch>
        </p:blipFill>
        <p:spPr>
          <a:xfrm>
            <a:off x="7481590" y="1189824"/>
            <a:ext cx="4191303" cy="2357608"/>
          </a:xfrm>
          <a:prstGeom prst="rect">
            <a:avLst/>
          </a:prstGeom>
        </p:spPr>
      </p:pic>
      <p:pic>
        <p:nvPicPr>
          <p:cNvPr id="4" name="Picture 3">
            <a:extLst>
              <a:ext uri="{FF2B5EF4-FFF2-40B4-BE49-F238E27FC236}">
                <a16:creationId xmlns:a16="http://schemas.microsoft.com/office/drawing/2014/main" id="{E7B171A1-AD2D-452C-B5C1-8B4F01FEF9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151" y="1375275"/>
            <a:ext cx="1106424" cy="1106424"/>
          </a:xfrm>
          <a:prstGeom prst="rect">
            <a:avLst/>
          </a:prstGeom>
        </p:spPr>
      </p:pic>
      <p:sp>
        <p:nvSpPr>
          <p:cNvPr id="9" name="Title 3">
            <a:extLst>
              <a:ext uri="{FF2B5EF4-FFF2-40B4-BE49-F238E27FC236}">
                <a16:creationId xmlns:a16="http://schemas.microsoft.com/office/drawing/2014/main" id="{9C325466-5DC8-4467-B34C-EEBD89C97BBB}"/>
              </a:ext>
            </a:extLst>
          </p:cNvPr>
          <p:cNvSpPr txBox="1">
            <a:spLocks/>
          </p:cNvSpPr>
          <p:nvPr/>
        </p:nvSpPr>
        <p:spPr>
          <a:xfrm>
            <a:off x="433152" y="3854548"/>
            <a:ext cx="8440235" cy="119398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F18522"/>
                </a:solidFill>
                <a:effectLst>
                  <a:outerShdw blurRad="38100" dist="38100" dir="2700000" algn="tl">
                    <a:srgbClr val="000000">
                      <a:alpha val="43137"/>
                    </a:srgbClr>
                  </a:outerShdw>
                </a:effectLst>
                <a:latin typeface="Calibri" panose="020F0502020204030204" pitchFamily="34" charset="0"/>
              </a:rPr>
              <a:t>Solar Cookers International</a:t>
            </a:r>
          </a:p>
          <a:p>
            <a:pPr algn="ctr"/>
            <a:r>
              <a:rPr lang="en-US">
                <a:solidFill>
                  <a:schemeClr val="bg1"/>
                </a:solidFill>
                <a:effectLst>
                  <a:outerShdw blurRad="38100" dist="38100" dir="2700000" algn="tl">
                    <a:srgbClr val="000000">
                      <a:alpha val="43137"/>
                    </a:srgbClr>
                  </a:outerShdw>
                </a:effectLst>
                <a:latin typeface="Calibri" panose="020F0502020204030204" pitchFamily="34" charset="0"/>
              </a:rPr>
              <a:t>www.solarcookers.org</a:t>
            </a:r>
          </a:p>
        </p:txBody>
      </p:sp>
      <p:sp>
        <p:nvSpPr>
          <p:cNvPr id="10" name="Title 3">
            <a:extLst>
              <a:ext uri="{FF2B5EF4-FFF2-40B4-BE49-F238E27FC236}">
                <a16:creationId xmlns:a16="http://schemas.microsoft.com/office/drawing/2014/main" id="{C01E29E6-5577-4D7A-967D-558EEF50DEDC}"/>
              </a:ext>
            </a:extLst>
          </p:cNvPr>
          <p:cNvSpPr txBox="1">
            <a:spLocks/>
          </p:cNvSpPr>
          <p:nvPr/>
        </p:nvSpPr>
        <p:spPr>
          <a:xfrm>
            <a:off x="433151" y="5246835"/>
            <a:ext cx="8440235" cy="119398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F18522"/>
                </a:solidFill>
                <a:effectLst>
                  <a:outerShdw blurRad="38100" dist="38100" dir="2700000" algn="tl">
                    <a:srgbClr val="000000">
                      <a:alpha val="43137"/>
                    </a:srgbClr>
                  </a:outerShdw>
                </a:effectLst>
                <a:latin typeface="Calibri" panose="020F0502020204030204" pitchFamily="34" charset="0"/>
              </a:rPr>
              <a:t>More Information on solar cooking:</a:t>
            </a:r>
          </a:p>
          <a:p>
            <a:pPr algn="ctr"/>
            <a:r>
              <a:rPr lang="en-US">
                <a:solidFill>
                  <a:schemeClr val="bg1"/>
                </a:solidFill>
                <a:effectLst>
                  <a:outerShdw blurRad="38100" dist="38100" dir="2700000" algn="tl">
                    <a:srgbClr val="000000">
                      <a:alpha val="43137"/>
                    </a:srgbClr>
                  </a:outerShdw>
                </a:effectLst>
                <a:latin typeface="Calibri" panose="020F0502020204030204" pitchFamily="34" charset="0"/>
              </a:rPr>
              <a:t>www.solarcooking.org</a:t>
            </a:r>
          </a:p>
        </p:txBody>
      </p:sp>
      <p:sp>
        <p:nvSpPr>
          <p:cNvPr id="11" name="TextBox 10">
            <a:extLst>
              <a:ext uri="{FF2B5EF4-FFF2-40B4-BE49-F238E27FC236}">
                <a16:creationId xmlns:a16="http://schemas.microsoft.com/office/drawing/2014/main" id="{B7E6A614-6854-4518-BA4B-84952B5702FB}"/>
              </a:ext>
            </a:extLst>
          </p:cNvPr>
          <p:cNvSpPr txBox="1"/>
          <p:nvPr/>
        </p:nvSpPr>
        <p:spPr>
          <a:xfrm>
            <a:off x="1750583" y="1189823"/>
            <a:ext cx="5519998" cy="1477328"/>
          </a:xfrm>
          <a:prstGeom prst="rect">
            <a:avLst/>
          </a:prstGeom>
          <a:noFill/>
        </p:spPr>
        <p:txBody>
          <a:bodyPr wrap="square" rtlCol="0">
            <a:spAutoFit/>
          </a:bodyPr>
          <a:lstStyle/>
          <a:p>
            <a:pPr>
              <a:spcBef>
                <a:spcPct val="0"/>
              </a:spcBef>
              <a:spcAft>
                <a:spcPts val="900"/>
              </a:spcAft>
            </a:pPr>
            <a:r>
              <a:rPr lang="en-US" altLang="en-US" dirty="0">
                <a:solidFill>
                  <a:schemeClr val="bg1"/>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The solar thermal cooking sector has a strong history of appropriate technology. Knowledge sharing for solar thermal cooking innovations strengthens and empowers community members, particularly women, to be change agents for revitalized, sustainable development. </a:t>
            </a:r>
          </a:p>
        </p:txBody>
      </p:sp>
      <p:pic>
        <p:nvPicPr>
          <p:cNvPr id="3" name="Picture 6" descr="A close up of a sign&#10;&#10;Description generated with very high confidence">
            <a:extLst>
              <a:ext uri="{FF2B5EF4-FFF2-40B4-BE49-F238E27FC236}">
                <a16:creationId xmlns:a16="http://schemas.microsoft.com/office/drawing/2014/main" id="{48531142-C5C9-44FB-B682-C88AB1181DFC}"/>
              </a:ext>
            </a:extLst>
          </p:cNvPr>
          <p:cNvPicPr>
            <a:picLocks noChangeAspect="1"/>
          </p:cNvPicPr>
          <p:nvPr/>
        </p:nvPicPr>
        <p:blipFill>
          <a:blip r:embed="rId4"/>
          <a:stretch>
            <a:fillRect/>
          </a:stretch>
        </p:blipFill>
        <p:spPr>
          <a:xfrm>
            <a:off x="9910762" y="4946651"/>
            <a:ext cx="1466851" cy="919163"/>
          </a:xfrm>
          <a:prstGeom prst="rect">
            <a:avLst/>
          </a:prstGeom>
        </p:spPr>
      </p:pic>
    </p:spTree>
    <p:extLst>
      <p:ext uri="{BB962C8B-B14F-4D97-AF65-F5344CB8AC3E}">
        <p14:creationId xmlns:p14="http://schemas.microsoft.com/office/powerpoint/2010/main" val="3205813965"/>
      </p:ext>
    </p:extLst>
  </p:cSld>
  <p:clrMapOvr>
    <a:masterClrMapping/>
  </p:clrMapOvr>
  <mc:AlternateContent xmlns:mc="http://schemas.openxmlformats.org/markup-compatibility/2006" xmlns:p14="http://schemas.microsoft.com/office/powerpoint/2010/main">
    <mc:Choice Requires="p14">
      <p:transition spd="slow" p14:dur="2000" advClick="0" advTm="16000"/>
    </mc:Choice>
    <mc:Fallback xmlns="">
      <p:transition spd="slow" advClick="0" advTm="16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04A33AD4-6479-40D3-A905-293AE4FC6BB2}"/>
              </a:ext>
            </a:extLst>
          </p:cNvPr>
          <p:cNvSpPr txBox="1">
            <a:spLocks/>
          </p:cNvSpPr>
          <p:nvPr/>
        </p:nvSpPr>
        <p:spPr>
          <a:xfrm>
            <a:off x="0" y="138104"/>
            <a:ext cx="12192000" cy="11832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solidFill>
                  <a:srgbClr val="F18522"/>
                </a:solidFill>
                <a:effectLst>
                  <a:outerShdw blurRad="38100" dist="38100" dir="2700000" algn="tl">
                    <a:srgbClr val="000000">
                      <a:alpha val="43137"/>
                    </a:srgbClr>
                  </a:outerShdw>
                </a:effectLst>
                <a:latin typeface="+mn-lt"/>
              </a:rPr>
              <a:t>Solar cooking: a strong history</a:t>
            </a:r>
          </a:p>
        </p:txBody>
      </p:sp>
      <p:pic>
        <p:nvPicPr>
          <p:cNvPr id="2" name="Picture 6" descr="A close up of a sign&#10;&#10;Description generated with very high confidence">
            <a:extLst>
              <a:ext uri="{FF2B5EF4-FFF2-40B4-BE49-F238E27FC236}">
                <a16:creationId xmlns:a16="http://schemas.microsoft.com/office/drawing/2014/main" id="{F744E4DF-F5F2-49F2-95D2-00811E3EC57E}"/>
              </a:ext>
            </a:extLst>
          </p:cNvPr>
          <p:cNvPicPr>
            <a:picLocks noChangeAspect="1"/>
          </p:cNvPicPr>
          <p:nvPr/>
        </p:nvPicPr>
        <p:blipFill>
          <a:blip r:embed="rId2"/>
          <a:stretch>
            <a:fillRect/>
          </a:stretch>
        </p:blipFill>
        <p:spPr>
          <a:xfrm>
            <a:off x="9946628" y="5256361"/>
            <a:ext cx="1466851" cy="919163"/>
          </a:xfrm>
          <a:prstGeom prst="rect">
            <a:avLst/>
          </a:prstGeom>
        </p:spPr>
      </p:pic>
      <p:pic>
        <p:nvPicPr>
          <p:cNvPr id="4" name="Picture 3">
            <a:extLst>
              <a:ext uri="{FF2B5EF4-FFF2-40B4-BE49-F238E27FC236}">
                <a16:creationId xmlns:a16="http://schemas.microsoft.com/office/drawing/2014/main" id="{714CF6BE-51C4-48DC-9CD6-7510010BC620}"/>
              </a:ext>
            </a:extLst>
          </p:cNvPr>
          <p:cNvPicPr>
            <a:picLocks noChangeAspect="1"/>
          </p:cNvPicPr>
          <p:nvPr/>
        </p:nvPicPr>
        <p:blipFill rotWithShape="1">
          <a:blip r:embed="rId3">
            <a:extLst>
              <a:ext uri="{28A0092B-C50C-407E-A947-70E740481C1C}">
                <a14:useLocalDpi xmlns:a14="http://schemas.microsoft.com/office/drawing/2010/main" val="0"/>
              </a:ext>
            </a:extLst>
          </a:blip>
          <a:srcRect l="17960" t="5634"/>
          <a:stretch/>
        </p:blipFill>
        <p:spPr>
          <a:xfrm>
            <a:off x="778521" y="1381829"/>
            <a:ext cx="4909016" cy="3814064"/>
          </a:xfrm>
          <a:prstGeom prst="rect">
            <a:avLst/>
          </a:prstGeom>
          <a:ln>
            <a:noFill/>
          </a:ln>
          <a:effectLst>
            <a:softEdge rad="112500"/>
          </a:effectLst>
        </p:spPr>
      </p:pic>
      <p:pic>
        <p:nvPicPr>
          <p:cNvPr id="8" name="Picture 7">
            <a:extLst>
              <a:ext uri="{FF2B5EF4-FFF2-40B4-BE49-F238E27FC236}">
                <a16:creationId xmlns:a16="http://schemas.microsoft.com/office/drawing/2014/main" id="{6B973285-A418-4F58-B018-D3194FE4A1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8018" y="1757083"/>
            <a:ext cx="4535461" cy="3063557"/>
          </a:xfrm>
          <a:prstGeom prst="rect">
            <a:avLst/>
          </a:prstGeom>
          <a:ln>
            <a:noFill/>
          </a:ln>
          <a:effectLst>
            <a:softEdge rad="112500"/>
          </a:effectLst>
        </p:spPr>
      </p:pic>
      <p:sp>
        <p:nvSpPr>
          <p:cNvPr id="9" name="TextBox 8">
            <a:extLst>
              <a:ext uri="{FF2B5EF4-FFF2-40B4-BE49-F238E27FC236}">
                <a16:creationId xmlns:a16="http://schemas.microsoft.com/office/drawing/2014/main" id="{790D41F6-DC1D-4A5B-91BA-E1B18316E159}"/>
              </a:ext>
            </a:extLst>
          </p:cNvPr>
          <p:cNvSpPr txBox="1"/>
          <p:nvPr/>
        </p:nvSpPr>
        <p:spPr>
          <a:xfrm>
            <a:off x="911456" y="5346610"/>
            <a:ext cx="8285810" cy="954107"/>
          </a:xfrm>
          <a:prstGeom prst="rect">
            <a:avLst/>
          </a:prstGeom>
          <a:noFill/>
        </p:spPr>
        <p:txBody>
          <a:bodyPr wrap="square" rtlCol="0">
            <a:spAutoFit/>
          </a:bodyPr>
          <a:lstStyle/>
          <a:p>
            <a:pPr>
              <a:spcBef>
                <a:spcPct val="0"/>
              </a:spcBef>
              <a:spcAft>
                <a:spcPts val="900"/>
              </a:spcAft>
            </a:pPr>
            <a:r>
              <a:rPr lang="en-US" altLang="en-US" sz="2800" b="1" u="sng" dirty="0">
                <a:solidFill>
                  <a:schemeClr val="bg1"/>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Al Gore</a:t>
            </a:r>
            <a:r>
              <a:rPr lang="en-US" altLang="en-US" sz="2800" b="1" dirty="0">
                <a:solidFill>
                  <a:schemeClr val="bg1"/>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 </a:t>
            </a:r>
            <a:r>
              <a:rPr lang="en-US" altLang="en-US" sz="2800" dirty="0">
                <a:solidFill>
                  <a:schemeClr val="bg1"/>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and Solar Cookers International at Nickelodeon Studios in 1993 discussing environmental solutions.</a:t>
            </a:r>
          </a:p>
        </p:txBody>
      </p:sp>
    </p:spTree>
    <p:extLst>
      <p:ext uri="{BB962C8B-B14F-4D97-AF65-F5344CB8AC3E}">
        <p14:creationId xmlns:p14="http://schemas.microsoft.com/office/powerpoint/2010/main" val="632858968"/>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47C8CCB-F95D-4249-92DD-651249D3535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3">
            <a:extLst>
              <a:ext uri="{FF2B5EF4-FFF2-40B4-BE49-F238E27FC236}">
                <a16:creationId xmlns:a16="http://schemas.microsoft.com/office/drawing/2014/main" id="{04A33AD4-6479-40D3-A905-293AE4FC6BB2}"/>
              </a:ext>
            </a:extLst>
          </p:cNvPr>
          <p:cNvSpPr txBox="1">
            <a:spLocks/>
          </p:cNvSpPr>
          <p:nvPr/>
        </p:nvSpPr>
        <p:spPr>
          <a:xfrm>
            <a:off x="429768" y="1031040"/>
            <a:ext cx="4864608" cy="4788469"/>
          </a:xfrm>
          <a:prstGeom prst="ellipse">
            <a:avLst/>
          </a:prstGeom>
          <a:solidFill>
            <a:srgbClr val="F18522"/>
          </a:solidFill>
          <a:ln w="174625" cmpd="thinThick">
            <a:solidFill>
              <a:srgbClr val="184485"/>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4800" kern="1200">
                <a:solidFill>
                  <a:schemeClr val="bg1"/>
                </a:solidFill>
                <a:effectLst>
                  <a:outerShdw blurRad="38100" dist="38100" dir="2700000" algn="tl">
                    <a:srgbClr val="000000">
                      <a:alpha val="43137"/>
                    </a:srgbClr>
                  </a:outerShdw>
                </a:effectLst>
                <a:latin typeface="+mj-lt"/>
                <a:ea typeface="+mj-ea"/>
                <a:cs typeface="+mj-cs"/>
              </a:rPr>
              <a:t>What is a solar cooker?</a:t>
            </a:r>
          </a:p>
        </p:txBody>
      </p:sp>
      <p:pic>
        <p:nvPicPr>
          <p:cNvPr id="2" name="Picture 6" descr="A close up of a sign&#10;&#10;Description generated with very high confidence">
            <a:extLst>
              <a:ext uri="{FF2B5EF4-FFF2-40B4-BE49-F238E27FC236}">
                <a16:creationId xmlns:a16="http://schemas.microsoft.com/office/drawing/2014/main" id="{BA572F61-C6FD-4DFC-8FC7-ACE69D416B5F}"/>
              </a:ext>
            </a:extLst>
          </p:cNvPr>
          <p:cNvPicPr>
            <a:picLocks noChangeAspect="1"/>
          </p:cNvPicPr>
          <p:nvPr/>
        </p:nvPicPr>
        <p:blipFill>
          <a:blip r:embed="rId2"/>
          <a:stretch>
            <a:fillRect/>
          </a:stretch>
        </p:blipFill>
        <p:spPr>
          <a:xfrm>
            <a:off x="6517481" y="1755776"/>
            <a:ext cx="4824413" cy="3026568"/>
          </a:xfrm>
          <a:prstGeom prst="rect">
            <a:avLst/>
          </a:prstGeom>
        </p:spPr>
      </p:pic>
    </p:spTree>
    <p:extLst>
      <p:ext uri="{BB962C8B-B14F-4D97-AF65-F5344CB8AC3E}">
        <p14:creationId xmlns:p14="http://schemas.microsoft.com/office/powerpoint/2010/main" val="398553396"/>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04A33AD4-6479-40D3-A905-293AE4FC6BB2}"/>
              </a:ext>
            </a:extLst>
          </p:cNvPr>
          <p:cNvSpPr txBox="1">
            <a:spLocks/>
          </p:cNvSpPr>
          <p:nvPr/>
        </p:nvSpPr>
        <p:spPr>
          <a:xfrm>
            <a:off x="0" y="229544"/>
            <a:ext cx="12192000" cy="11832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18522"/>
                </a:solidFill>
                <a:effectLst>
                  <a:outerShdw blurRad="38100" dist="38100" dir="2700000" algn="tl">
                    <a:srgbClr val="000000">
                      <a:alpha val="43137"/>
                    </a:srgbClr>
                  </a:outerShdw>
                </a:effectLst>
                <a:latin typeface="+mn-lt"/>
              </a:rPr>
              <a:t>What is a solar cooker?</a:t>
            </a:r>
          </a:p>
        </p:txBody>
      </p:sp>
      <p:pic>
        <p:nvPicPr>
          <p:cNvPr id="8" name="Picture 7">
            <a:extLst>
              <a:ext uri="{FF2B5EF4-FFF2-40B4-BE49-F238E27FC236}">
                <a16:creationId xmlns:a16="http://schemas.microsoft.com/office/drawing/2014/main" id="{953EBB0C-AE5A-431D-9EEA-C2B2836EA835}"/>
              </a:ext>
            </a:extLst>
          </p:cNvPr>
          <p:cNvPicPr>
            <a:picLocks noGrp="1" noChangeAspect="1"/>
          </p:cNvPicPr>
          <p:nvPr isPhoto="1"/>
        </p:nvPicPr>
        <p:blipFill>
          <a:blip r:embed="rId2">
            <a:extLst>
              <a:ext uri="{28A0092B-C50C-407E-A947-70E740481C1C}">
                <a14:useLocalDpi xmlns:a14="http://schemas.microsoft.com/office/drawing/2010/main" val="0"/>
              </a:ext>
            </a:extLst>
          </a:blip>
          <a:stretch>
            <a:fillRect/>
          </a:stretch>
        </p:blipFill>
        <p:spPr>
          <a:xfrm>
            <a:off x="6989610" y="1608087"/>
            <a:ext cx="4683284" cy="3121895"/>
          </a:xfrm>
          <a:prstGeom prst="rect">
            <a:avLst/>
          </a:prstGeom>
          <a:ln>
            <a:noFill/>
          </a:ln>
          <a:effectLst>
            <a:softEdge rad="112500"/>
          </a:effectLst>
        </p:spPr>
      </p:pic>
      <p:sp>
        <p:nvSpPr>
          <p:cNvPr id="2" name="TextBox 1">
            <a:extLst>
              <a:ext uri="{FF2B5EF4-FFF2-40B4-BE49-F238E27FC236}">
                <a16:creationId xmlns:a16="http://schemas.microsoft.com/office/drawing/2014/main" id="{77DE3A10-92B4-4CF7-BB3C-3E14A122C2C8}"/>
              </a:ext>
            </a:extLst>
          </p:cNvPr>
          <p:cNvSpPr txBox="1"/>
          <p:nvPr/>
        </p:nvSpPr>
        <p:spPr>
          <a:xfrm>
            <a:off x="8631936" y="4573708"/>
            <a:ext cx="3040958" cy="253916"/>
          </a:xfrm>
          <a:prstGeom prst="rect">
            <a:avLst/>
          </a:prstGeom>
          <a:noFill/>
        </p:spPr>
        <p:txBody>
          <a:bodyPr wrap="square" rtlCol="0">
            <a:spAutoFit/>
          </a:bodyPr>
          <a:lstStyle/>
          <a:p>
            <a:r>
              <a:rPr lang="en-US" sz="1000">
                <a:solidFill>
                  <a:schemeClr val="bg2">
                    <a:lumMod val="50000"/>
                  </a:schemeClr>
                </a:solidFill>
              </a:rPr>
              <a:t>Photo Credit: </a:t>
            </a:r>
            <a:r>
              <a:rPr lang="fr-FR" sz="1000" err="1">
                <a:solidFill>
                  <a:schemeClr val="bg2">
                    <a:lumMod val="50000"/>
                  </a:schemeClr>
                </a:solidFill>
              </a:rPr>
              <a:t>Regula</a:t>
            </a:r>
            <a:r>
              <a:rPr lang="fr-FR" sz="1000">
                <a:solidFill>
                  <a:schemeClr val="bg2">
                    <a:lumMod val="50000"/>
                  </a:schemeClr>
                </a:solidFill>
              </a:rPr>
              <a:t> </a:t>
            </a:r>
            <a:r>
              <a:rPr lang="fr-FR" sz="1000" err="1">
                <a:solidFill>
                  <a:schemeClr val="bg2">
                    <a:lumMod val="50000"/>
                  </a:schemeClr>
                </a:solidFill>
              </a:rPr>
              <a:t>Ochsner</a:t>
            </a:r>
            <a:r>
              <a:rPr lang="fr-FR" sz="1000">
                <a:solidFill>
                  <a:schemeClr val="bg2">
                    <a:lumMod val="50000"/>
                  </a:schemeClr>
                </a:solidFill>
              </a:rPr>
              <a:t>, ADES-Madagascar, 2017</a:t>
            </a:r>
            <a:endParaRPr lang="en-US" sz="1000">
              <a:solidFill>
                <a:schemeClr val="bg2">
                  <a:lumMod val="50000"/>
                </a:schemeClr>
              </a:solidFill>
            </a:endParaRPr>
          </a:p>
        </p:txBody>
      </p:sp>
      <p:sp>
        <p:nvSpPr>
          <p:cNvPr id="4" name="TextBox 3">
            <a:extLst>
              <a:ext uri="{FF2B5EF4-FFF2-40B4-BE49-F238E27FC236}">
                <a16:creationId xmlns:a16="http://schemas.microsoft.com/office/drawing/2014/main" id="{5EEC3E59-6E87-4D56-8006-75623C4E9860}"/>
              </a:ext>
            </a:extLst>
          </p:cNvPr>
          <p:cNvSpPr txBox="1"/>
          <p:nvPr/>
        </p:nvSpPr>
        <p:spPr>
          <a:xfrm>
            <a:off x="612648" y="1608087"/>
            <a:ext cx="6126480" cy="3970318"/>
          </a:xfrm>
          <a:prstGeom prst="rect">
            <a:avLst/>
          </a:prstGeom>
          <a:noFill/>
        </p:spPr>
        <p:txBody>
          <a:bodyPr wrap="square" rtlCol="0">
            <a:spAutoFit/>
          </a:bodyPr>
          <a:lstStyle/>
          <a:p>
            <a:r>
              <a:rPr lang="en-US" sz="2800">
                <a:solidFill>
                  <a:schemeClr val="bg1"/>
                </a:solidFill>
                <a:effectLst>
                  <a:outerShdw blurRad="38100" dist="38100" dir="2700000" algn="tl">
                    <a:srgbClr val="000000">
                      <a:alpha val="43137"/>
                    </a:srgbClr>
                  </a:outerShdw>
                </a:effectLst>
              </a:rPr>
              <a:t>A solar cooker is a device which uses the energy of direct sunlight to heat, cook or pasteurize drink. </a:t>
            </a:r>
          </a:p>
          <a:p>
            <a:endParaRPr lang="en-US" sz="2800">
              <a:solidFill>
                <a:schemeClr val="bg1"/>
              </a:solidFill>
              <a:effectLst>
                <a:outerShdw blurRad="38100" dist="38100" dir="2700000" algn="tl">
                  <a:srgbClr val="000000">
                    <a:alpha val="43137"/>
                  </a:srgbClr>
                </a:outerShdw>
              </a:effectLst>
            </a:endParaRPr>
          </a:p>
          <a:p>
            <a:r>
              <a:rPr lang="en-US" sz="2800">
                <a:solidFill>
                  <a:schemeClr val="bg1"/>
                </a:solidFill>
                <a:effectLst>
                  <a:outerShdw blurRad="38100" dist="38100" dir="2700000" algn="tl">
                    <a:srgbClr val="000000">
                      <a:alpha val="43137"/>
                    </a:srgbClr>
                  </a:outerShdw>
                </a:effectLst>
              </a:rPr>
              <a:t>Solar cooking is often used where minimal fuel consumption is important, or the danger of accidental fires is high, and the health and environmental consequences of alternatives are severe.</a:t>
            </a:r>
          </a:p>
        </p:txBody>
      </p:sp>
      <p:pic>
        <p:nvPicPr>
          <p:cNvPr id="3" name="Picture 6" descr="A close up of a sign&#10;&#10;Description generated with very high confidence">
            <a:extLst>
              <a:ext uri="{FF2B5EF4-FFF2-40B4-BE49-F238E27FC236}">
                <a16:creationId xmlns:a16="http://schemas.microsoft.com/office/drawing/2014/main" id="{1DB43A49-35E3-443F-B8F1-9040033E976A}"/>
              </a:ext>
            </a:extLst>
          </p:cNvPr>
          <p:cNvPicPr>
            <a:picLocks noChangeAspect="1"/>
          </p:cNvPicPr>
          <p:nvPr/>
        </p:nvPicPr>
        <p:blipFill>
          <a:blip r:embed="rId3"/>
          <a:stretch>
            <a:fillRect/>
          </a:stretch>
        </p:blipFill>
        <p:spPr>
          <a:xfrm>
            <a:off x="9686340" y="5050213"/>
            <a:ext cx="1466851" cy="919163"/>
          </a:xfrm>
          <a:prstGeom prst="rect">
            <a:avLst/>
          </a:prstGeom>
        </p:spPr>
      </p:pic>
    </p:spTree>
    <p:extLst>
      <p:ext uri="{BB962C8B-B14F-4D97-AF65-F5344CB8AC3E}">
        <p14:creationId xmlns:p14="http://schemas.microsoft.com/office/powerpoint/2010/main" val="3786470342"/>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04A33AD4-6479-40D3-A905-293AE4FC6BB2}"/>
              </a:ext>
            </a:extLst>
          </p:cNvPr>
          <p:cNvSpPr txBox="1">
            <a:spLocks/>
          </p:cNvSpPr>
          <p:nvPr/>
        </p:nvSpPr>
        <p:spPr>
          <a:xfrm>
            <a:off x="0" y="229544"/>
            <a:ext cx="12192000" cy="11832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18522"/>
                </a:solidFill>
                <a:effectLst>
                  <a:outerShdw blurRad="38100" dist="38100" dir="2700000" algn="tl">
                    <a:srgbClr val="000000">
                      <a:alpha val="43137"/>
                    </a:srgbClr>
                  </a:outerShdw>
                </a:effectLst>
                <a:latin typeface="+mn-lt"/>
              </a:rPr>
              <a:t>What is a solar cooker?</a:t>
            </a:r>
          </a:p>
        </p:txBody>
      </p:sp>
      <p:pic>
        <p:nvPicPr>
          <p:cNvPr id="6" name="Picture 5" descr="2015 Bigelow and Ajay Chandak with 3 cookers">
            <a:extLst>
              <a:ext uri="{FF2B5EF4-FFF2-40B4-BE49-F238E27FC236}">
                <a16:creationId xmlns:a16="http://schemas.microsoft.com/office/drawing/2014/main" id="{0B6EA2BA-B28A-4BB9-ABC4-54C511885B5A}"/>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6261364" y="1583405"/>
            <a:ext cx="5411530" cy="3043679"/>
          </a:xfrm>
          <a:prstGeom prst="rect">
            <a:avLst/>
          </a:prstGeom>
          <a:ln>
            <a:noFill/>
          </a:ln>
          <a:effectLst>
            <a:softEdge rad="112500"/>
          </a:effectLst>
        </p:spPr>
      </p:pic>
      <p:sp>
        <p:nvSpPr>
          <p:cNvPr id="8" name="TextBox 7">
            <a:extLst>
              <a:ext uri="{FF2B5EF4-FFF2-40B4-BE49-F238E27FC236}">
                <a16:creationId xmlns:a16="http://schemas.microsoft.com/office/drawing/2014/main" id="{1CF35886-AA42-4D54-9576-4EF98D80BE55}"/>
              </a:ext>
            </a:extLst>
          </p:cNvPr>
          <p:cNvSpPr txBox="1"/>
          <p:nvPr/>
        </p:nvSpPr>
        <p:spPr>
          <a:xfrm>
            <a:off x="612648" y="1608087"/>
            <a:ext cx="5648716" cy="3108543"/>
          </a:xfrm>
          <a:prstGeom prst="rect">
            <a:avLst/>
          </a:prstGeom>
          <a:noFill/>
        </p:spPr>
        <p:txBody>
          <a:bodyPr wrap="square" rtlCol="0">
            <a:spAutoFit/>
          </a:bodyPr>
          <a:lstStyle/>
          <a:p>
            <a:r>
              <a:rPr lang="en-US" sz="2800">
                <a:solidFill>
                  <a:schemeClr val="bg1"/>
                </a:solidFill>
                <a:effectLst>
                  <a:outerShdw blurRad="38100" dist="38100" dir="2700000" algn="tl">
                    <a:srgbClr val="000000">
                      <a:alpha val="43137"/>
                    </a:srgbClr>
                  </a:outerShdw>
                </a:effectLst>
              </a:rPr>
              <a:t>The three most common types of solar cookers are box cookers, curved concentrators (parabolic) and panel cookers. Hundreds — if not thousands — of variations on these basic types exist. </a:t>
            </a:r>
          </a:p>
          <a:p>
            <a:endParaRPr lang="en-US" sz="2800">
              <a:solidFill>
                <a:schemeClr val="bg1"/>
              </a:solidFill>
              <a:effectLst>
                <a:outerShdw blurRad="38100" dist="38100" dir="2700000" algn="tl">
                  <a:srgbClr val="000000">
                    <a:alpha val="43137"/>
                  </a:srgbClr>
                </a:outerShdw>
              </a:effectLst>
            </a:endParaRPr>
          </a:p>
        </p:txBody>
      </p:sp>
      <p:sp>
        <p:nvSpPr>
          <p:cNvPr id="2" name="TextBox 1">
            <a:extLst>
              <a:ext uri="{FF2B5EF4-FFF2-40B4-BE49-F238E27FC236}">
                <a16:creationId xmlns:a16="http://schemas.microsoft.com/office/drawing/2014/main" id="{28CEF2E5-118B-49D4-8A78-EC9F5375A687}"/>
              </a:ext>
            </a:extLst>
          </p:cNvPr>
          <p:cNvSpPr txBox="1"/>
          <p:nvPr/>
        </p:nvSpPr>
        <p:spPr>
          <a:xfrm>
            <a:off x="612648" y="4911915"/>
            <a:ext cx="8696605" cy="1231106"/>
          </a:xfrm>
          <a:prstGeom prst="rect">
            <a:avLst/>
          </a:prstGeom>
          <a:noFill/>
        </p:spPr>
        <p:txBody>
          <a:bodyPr wrap="square" rtlCol="0">
            <a:spAutoFit/>
          </a:bodyPr>
          <a:lstStyle/>
          <a:p>
            <a:r>
              <a:rPr lang="en-US" sz="2800">
                <a:solidFill>
                  <a:schemeClr val="bg1"/>
                </a:solidFill>
                <a:effectLst>
                  <a:outerShdw blurRad="38100" dist="38100" dir="2700000" algn="tl">
                    <a:srgbClr val="000000">
                      <a:alpha val="43137"/>
                    </a:srgbClr>
                  </a:outerShdw>
                </a:effectLst>
              </a:rPr>
              <a:t>Several large-scale solar cooking systems have been developed to meet the needs of institutions worldwide.</a:t>
            </a:r>
          </a:p>
          <a:p>
            <a:endParaRPr lang="en-US"/>
          </a:p>
        </p:txBody>
      </p:sp>
      <p:pic>
        <p:nvPicPr>
          <p:cNvPr id="3" name="Picture 6" descr="A close up of a sign&#10;&#10;Description generated with very high confidence">
            <a:extLst>
              <a:ext uri="{FF2B5EF4-FFF2-40B4-BE49-F238E27FC236}">
                <a16:creationId xmlns:a16="http://schemas.microsoft.com/office/drawing/2014/main" id="{348C79F0-8EEB-44EE-AE57-C779F53EB3F0}"/>
              </a:ext>
            </a:extLst>
          </p:cNvPr>
          <p:cNvPicPr>
            <a:picLocks noChangeAspect="1"/>
          </p:cNvPicPr>
          <p:nvPr/>
        </p:nvPicPr>
        <p:blipFill>
          <a:blip r:embed="rId3"/>
          <a:stretch>
            <a:fillRect/>
          </a:stretch>
        </p:blipFill>
        <p:spPr>
          <a:xfrm>
            <a:off x="9422606" y="4791870"/>
            <a:ext cx="1466851" cy="919163"/>
          </a:xfrm>
          <a:prstGeom prst="rect">
            <a:avLst/>
          </a:prstGeom>
        </p:spPr>
      </p:pic>
    </p:spTree>
    <p:extLst>
      <p:ext uri="{BB962C8B-B14F-4D97-AF65-F5344CB8AC3E}">
        <p14:creationId xmlns:p14="http://schemas.microsoft.com/office/powerpoint/2010/main" val="197790842"/>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47C8CCB-F95D-4249-92DD-651249D3535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3">
            <a:extLst>
              <a:ext uri="{FF2B5EF4-FFF2-40B4-BE49-F238E27FC236}">
                <a16:creationId xmlns:a16="http://schemas.microsoft.com/office/drawing/2014/main" id="{04A33AD4-6479-40D3-A905-293AE4FC6BB2}"/>
              </a:ext>
            </a:extLst>
          </p:cNvPr>
          <p:cNvSpPr txBox="1">
            <a:spLocks/>
          </p:cNvSpPr>
          <p:nvPr/>
        </p:nvSpPr>
        <p:spPr>
          <a:xfrm>
            <a:off x="429768" y="1031040"/>
            <a:ext cx="4864608" cy="4788469"/>
          </a:xfrm>
          <a:prstGeom prst="ellipse">
            <a:avLst/>
          </a:prstGeom>
          <a:solidFill>
            <a:srgbClr val="F18522"/>
          </a:solidFill>
          <a:ln w="174625" cmpd="thinThick">
            <a:solidFill>
              <a:srgbClr val="184485"/>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4800" kern="1200">
                <a:solidFill>
                  <a:schemeClr val="bg1"/>
                </a:solidFill>
                <a:effectLst>
                  <a:outerShdw blurRad="38100" dist="38100" dir="2700000" algn="tl">
                    <a:srgbClr val="000000">
                      <a:alpha val="43137"/>
                    </a:srgbClr>
                  </a:outerShdw>
                </a:effectLst>
                <a:latin typeface="+mj-lt"/>
                <a:ea typeface="+mj-ea"/>
                <a:cs typeface="+mj-cs"/>
              </a:rPr>
              <a:t>Why is solar cooking important?</a:t>
            </a:r>
          </a:p>
        </p:txBody>
      </p:sp>
      <p:pic>
        <p:nvPicPr>
          <p:cNvPr id="2" name="Picture 5">
            <a:extLst>
              <a:ext uri="{FF2B5EF4-FFF2-40B4-BE49-F238E27FC236}">
                <a16:creationId xmlns:a16="http://schemas.microsoft.com/office/drawing/2014/main" id="{5F990CCD-73F7-4896-8D82-5125CD5AA0A6}"/>
              </a:ext>
            </a:extLst>
          </p:cNvPr>
          <p:cNvPicPr>
            <a:picLocks noGrp="1" noChangeAspect="1"/>
          </p:cNvPicPr>
          <p:nvPr>
            <p:ph idx="1"/>
          </p:nvPr>
        </p:nvPicPr>
        <p:blipFill>
          <a:blip r:embed="rId2"/>
          <a:stretch>
            <a:fillRect/>
          </a:stretch>
        </p:blipFill>
        <p:spPr>
          <a:xfrm>
            <a:off x="6066168" y="1794640"/>
            <a:ext cx="5185193" cy="3280194"/>
          </a:xfrm>
          <a:prstGeom prst="rect">
            <a:avLst/>
          </a:prstGeom>
        </p:spPr>
      </p:pic>
    </p:spTree>
    <p:extLst>
      <p:ext uri="{BB962C8B-B14F-4D97-AF65-F5344CB8AC3E}">
        <p14:creationId xmlns:p14="http://schemas.microsoft.com/office/powerpoint/2010/main" val="1084235540"/>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04A33AD4-6479-40D3-A905-293AE4FC6BB2}"/>
              </a:ext>
            </a:extLst>
          </p:cNvPr>
          <p:cNvSpPr txBox="1">
            <a:spLocks/>
          </p:cNvSpPr>
          <p:nvPr/>
        </p:nvSpPr>
        <p:spPr>
          <a:xfrm>
            <a:off x="0" y="138104"/>
            <a:ext cx="12192000" cy="11832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18522"/>
                </a:solidFill>
                <a:effectLst>
                  <a:outerShdw blurRad="38100" dist="38100" dir="2700000" algn="tl">
                    <a:srgbClr val="000000">
                      <a:alpha val="43137"/>
                    </a:srgbClr>
                  </a:outerShdw>
                </a:effectLst>
                <a:latin typeface="+mn-lt"/>
              </a:rPr>
              <a:t>Why solar cooking?</a:t>
            </a:r>
          </a:p>
        </p:txBody>
      </p:sp>
      <p:sp>
        <p:nvSpPr>
          <p:cNvPr id="6" name="Rectangle 5">
            <a:extLst>
              <a:ext uri="{FF2B5EF4-FFF2-40B4-BE49-F238E27FC236}">
                <a16:creationId xmlns:a16="http://schemas.microsoft.com/office/drawing/2014/main" id="{30EA2FDF-26CB-4C70-B025-ECA0B2D817F1}"/>
              </a:ext>
            </a:extLst>
          </p:cNvPr>
          <p:cNvSpPr/>
          <p:nvPr/>
        </p:nvSpPr>
        <p:spPr>
          <a:xfrm>
            <a:off x="2867487" y="3802088"/>
            <a:ext cx="4826881" cy="3180871"/>
          </a:xfrm>
          <a:prstGeom prst="rect">
            <a:avLst/>
          </a:prstGeom>
        </p:spPr>
        <p:txBody>
          <a:bodyPr wrap="square">
            <a:spAutoFit/>
          </a:bodyPr>
          <a:lstStyle/>
          <a:p>
            <a:pPr marL="342900" indent="-342900">
              <a:spcBef>
                <a:spcPct val="0"/>
              </a:spcBef>
              <a:spcAft>
                <a:spcPts val="900"/>
              </a:spcAft>
              <a:buFont typeface="Arial" panose="020B0604020202020204" pitchFamily="34" charset="0"/>
              <a:buChar char="•"/>
            </a:pPr>
            <a:endParaRPr lang="en-US" altLang="en-US" sz="2400" dirty="0">
              <a:solidFill>
                <a:schemeClr val="bg1"/>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endParaRPr>
          </a:p>
          <a:p>
            <a:pPr marL="342900" indent="-342900">
              <a:spcBef>
                <a:spcPct val="0"/>
              </a:spcBef>
              <a:spcAft>
                <a:spcPts val="900"/>
              </a:spcAft>
              <a:buFont typeface="Arial" panose="020B0604020202020204" pitchFamily="34" charset="0"/>
              <a:buChar char="•"/>
            </a:pPr>
            <a:r>
              <a:rPr lang="en-US" altLang="en-US" sz="2400" dirty="0">
                <a:solidFill>
                  <a:schemeClr val="bg1"/>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Nutritious meals</a:t>
            </a:r>
          </a:p>
          <a:p>
            <a:pPr marL="342900" indent="-342900">
              <a:lnSpc>
                <a:spcPct val="90000"/>
              </a:lnSpc>
              <a:spcBef>
                <a:spcPct val="0"/>
              </a:spcBef>
              <a:spcAft>
                <a:spcPts val="900"/>
              </a:spcAft>
              <a:buFont typeface="Arial" panose="020B0604020202020204" pitchFamily="34" charset="0"/>
              <a:buChar char="•"/>
            </a:pPr>
            <a:r>
              <a:rPr lang="en-US" altLang="en-US" sz="2400" dirty="0">
                <a:solidFill>
                  <a:schemeClr val="bg1"/>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Can be used for drying food</a:t>
            </a:r>
          </a:p>
          <a:p>
            <a:pPr marL="342900" indent="-342900">
              <a:lnSpc>
                <a:spcPct val="90000"/>
              </a:lnSpc>
              <a:spcBef>
                <a:spcPct val="0"/>
              </a:spcBef>
              <a:spcAft>
                <a:spcPts val="900"/>
              </a:spcAft>
              <a:buFont typeface="Arial" panose="020B0604020202020204" pitchFamily="34" charset="0"/>
              <a:buChar char="•"/>
            </a:pPr>
            <a:r>
              <a:rPr lang="en-US" altLang="en-US" sz="2400" dirty="0">
                <a:solidFill>
                  <a:schemeClr val="bg1"/>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Can pasteurize water</a:t>
            </a:r>
          </a:p>
          <a:p>
            <a:pPr marL="342900" indent="-342900">
              <a:spcBef>
                <a:spcPct val="0"/>
              </a:spcBef>
              <a:spcAft>
                <a:spcPts val="900"/>
              </a:spcAft>
              <a:buFont typeface="Arial" panose="020B0604020202020204" pitchFamily="34" charset="0"/>
              <a:buChar char="•"/>
            </a:pPr>
            <a:r>
              <a:rPr lang="en-US" altLang="en-US" sz="2400" dirty="0">
                <a:solidFill>
                  <a:schemeClr val="bg1"/>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Zero time (or danger) from collecting biomass fuel</a:t>
            </a:r>
          </a:p>
          <a:p>
            <a:pPr marL="342900" indent="-342900">
              <a:spcBef>
                <a:spcPct val="0"/>
              </a:spcBef>
              <a:spcAft>
                <a:spcPts val="900"/>
              </a:spcAft>
              <a:buFont typeface="Arial" panose="020B0604020202020204" pitchFamily="34" charset="0"/>
              <a:buChar char="•"/>
            </a:pPr>
            <a:endParaRPr lang="en-US" altLang="en-US" sz="2400" dirty="0">
              <a:effectLst>
                <a:outerShdw blurRad="38100" dist="38100" dir="2700000" algn="tl">
                  <a:srgbClr val="000000">
                    <a:alpha val="43137"/>
                  </a:srgbClr>
                </a:outerShdw>
              </a:effectLst>
              <a:ea typeface="Verdana" panose="020B0604030504040204" pitchFamily="34" charset="0"/>
              <a:cs typeface="Verdana" panose="020B0604030504040204" pitchFamily="34" charset="0"/>
            </a:endParaRPr>
          </a:p>
        </p:txBody>
      </p:sp>
      <p:pic>
        <p:nvPicPr>
          <p:cNvPr id="10" name="Picture 9" descr="Adoption and Impact Survey 2 , House with Hearth in Jorpati">
            <a:extLst>
              <a:ext uri="{FF2B5EF4-FFF2-40B4-BE49-F238E27FC236}">
                <a16:creationId xmlns:a16="http://schemas.microsoft.com/office/drawing/2014/main" id="{7C2F5533-1E60-40AA-9E0B-9299592E4462}"/>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90821" y="1239233"/>
            <a:ext cx="3678936" cy="2759202"/>
          </a:xfrm>
          <a:prstGeom prst="rect">
            <a:avLst/>
          </a:prstGeom>
          <a:ln>
            <a:noFill/>
          </a:ln>
          <a:effectLst>
            <a:softEdge rad="112500"/>
          </a:effectLst>
        </p:spPr>
      </p:pic>
      <p:pic>
        <p:nvPicPr>
          <p:cNvPr id="11" name="Picture 10" descr="20170806_132711">
            <a:extLst>
              <a:ext uri="{FF2B5EF4-FFF2-40B4-BE49-F238E27FC236}">
                <a16:creationId xmlns:a16="http://schemas.microsoft.com/office/drawing/2014/main" id="{BEE19DE8-8389-4203-B8D0-9BC59FCCDDEE}"/>
              </a:ext>
            </a:extLst>
          </p:cNvPr>
          <p:cNvPicPr>
            <a:picLocks noGrp="1" noChangeAspect="1"/>
          </p:cNvPicPr>
          <p:nvPr isPhoto="1"/>
        </p:nvPicPr>
        <p:blipFill rotWithShape="1">
          <a:blip r:embed="rId3">
            <a:lum/>
            <a:extLst>
              <a:ext uri="{28A0092B-C50C-407E-A947-70E740481C1C}">
                <a14:useLocalDpi xmlns:a14="http://schemas.microsoft.com/office/drawing/2010/main" val="0"/>
              </a:ext>
            </a:extLst>
          </a:blip>
          <a:srcRect l="3263" r="22552"/>
          <a:stretch/>
        </p:blipFill>
        <p:spPr>
          <a:xfrm>
            <a:off x="8122243" y="1239233"/>
            <a:ext cx="3641882" cy="2761488"/>
          </a:xfrm>
          <a:prstGeom prst="rect">
            <a:avLst/>
          </a:prstGeom>
          <a:ln>
            <a:noFill/>
          </a:ln>
          <a:effectLst>
            <a:softEdge rad="112500"/>
          </a:effectLst>
        </p:spPr>
      </p:pic>
      <p:pic>
        <p:nvPicPr>
          <p:cNvPr id="12" name="Picture 11">
            <a:extLst>
              <a:ext uri="{FF2B5EF4-FFF2-40B4-BE49-F238E27FC236}">
                <a16:creationId xmlns:a16="http://schemas.microsoft.com/office/drawing/2014/main" id="{8F86BD43-E0D6-4B3E-B138-9A6D95D9CF50}"/>
              </a:ext>
            </a:extLst>
          </p:cNvPr>
          <p:cNvPicPr>
            <a:picLocks noGrp="1" noChangeAspect="1"/>
          </p:cNvPicPr>
          <p:nvPr isPhoto="1"/>
        </p:nvPicPr>
        <p:blipFill>
          <a:blip r:embed="rId4">
            <a:extLst>
              <a:ext uri="{28A0092B-C50C-407E-A947-70E740481C1C}">
                <a14:useLocalDpi xmlns:a14="http://schemas.microsoft.com/office/drawing/2010/main" val="0"/>
              </a:ext>
            </a:extLst>
          </a:blip>
          <a:stretch>
            <a:fillRect/>
          </a:stretch>
        </p:blipFill>
        <p:spPr>
          <a:xfrm>
            <a:off x="4256532" y="1241519"/>
            <a:ext cx="3678936" cy="2759201"/>
          </a:xfrm>
          <a:prstGeom prst="rect">
            <a:avLst/>
          </a:prstGeom>
          <a:ln>
            <a:noFill/>
          </a:ln>
          <a:effectLst>
            <a:softEdge rad="112500"/>
          </a:effectLst>
        </p:spPr>
      </p:pic>
      <p:pic>
        <p:nvPicPr>
          <p:cNvPr id="3" name="Picture 6" descr="A close up of a sign&#10;&#10;Description generated with very high confidence">
            <a:extLst>
              <a:ext uri="{FF2B5EF4-FFF2-40B4-BE49-F238E27FC236}">
                <a16:creationId xmlns:a16="http://schemas.microsoft.com/office/drawing/2014/main" id="{EDD82EDE-F693-4F9C-90D8-25E4FB666470}"/>
              </a:ext>
            </a:extLst>
          </p:cNvPr>
          <p:cNvPicPr>
            <a:picLocks noChangeAspect="1"/>
          </p:cNvPicPr>
          <p:nvPr/>
        </p:nvPicPr>
        <p:blipFill>
          <a:blip r:embed="rId5"/>
          <a:stretch>
            <a:fillRect/>
          </a:stretch>
        </p:blipFill>
        <p:spPr>
          <a:xfrm>
            <a:off x="9767887" y="5077620"/>
            <a:ext cx="1466851" cy="919163"/>
          </a:xfrm>
          <a:prstGeom prst="rect">
            <a:avLst/>
          </a:prstGeom>
        </p:spPr>
      </p:pic>
    </p:spTree>
    <p:extLst>
      <p:ext uri="{BB962C8B-B14F-4D97-AF65-F5344CB8AC3E}">
        <p14:creationId xmlns:p14="http://schemas.microsoft.com/office/powerpoint/2010/main" val="1096843400"/>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04A33AD4-6479-40D3-A905-293AE4FC6BB2}"/>
              </a:ext>
            </a:extLst>
          </p:cNvPr>
          <p:cNvSpPr txBox="1">
            <a:spLocks/>
          </p:cNvSpPr>
          <p:nvPr/>
        </p:nvSpPr>
        <p:spPr>
          <a:xfrm>
            <a:off x="0" y="138104"/>
            <a:ext cx="12192000" cy="11832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18522"/>
                </a:solidFill>
                <a:effectLst>
                  <a:outerShdw blurRad="38100" dist="38100" dir="2700000" algn="tl">
                    <a:srgbClr val="000000">
                      <a:alpha val="43137"/>
                    </a:srgbClr>
                  </a:outerShdw>
                </a:effectLst>
                <a:latin typeface="+mn-lt"/>
              </a:rPr>
              <a:t>Why solar cooking?</a:t>
            </a:r>
          </a:p>
        </p:txBody>
      </p:sp>
      <p:sp>
        <p:nvSpPr>
          <p:cNvPr id="6" name="Rectangle 5">
            <a:extLst>
              <a:ext uri="{FF2B5EF4-FFF2-40B4-BE49-F238E27FC236}">
                <a16:creationId xmlns:a16="http://schemas.microsoft.com/office/drawing/2014/main" id="{30EA2FDF-26CB-4C70-B025-ECA0B2D817F1}"/>
              </a:ext>
            </a:extLst>
          </p:cNvPr>
          <p:cNvSpPr/>
          <p:nvPr/>
        </p:nvSpPr>
        <p:spPr>
          <a:xfrm>
            <a:off x="2929630" y="4041786"/>
            <a:ext cx="5406501" cy="2885405"/>
          </a:xfrm>
          <a:prstGeom prst="rect">
            <a:avLst/>
          </a:prstGeom>
        </p:spPr>
        <p:txBody>
          <a:bodyPr wrap="square">
            <a:spAutoFit/>
          </a:bodyPr>
          <a:lstStyle/>
          <a:p>
            <a:pPr marL="342900" indent="-342900">
              <a:spcBef>
                <a:spcPct val="0"/>
              </a:spcBef>
              <a:spcAft>
                <a:spcPts val="900"/>
              </a:spcAft>
              <a:buFont typeface="Arial" panose="020B0604020202020204" pitchFamily="34" charset="0"/>
              <a:buChar char="•"/>
            </a:pPr>
            <a:r>
              <a:rPr lang="en-US" altLang="en-US" sz="2400" dirty="0">
                <a:solidFill>
                  <a:schemeClr val="bg1"/>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Zero fuel cost</a:t>
            </a:r>
          </a:p>
          <a:p>
            <a:pPr marL="342900" indent="-342900">
              <a:spcBef>
                <a:spcPct val="0"/>
              </a:spcBef>
              <a:spcAft>
                <a:spcPts val="900"/>
              </a:spcAft>
              <a:buFont typeface="Arial" panose="020B0604020202020204" pitchFamily="34" charset="0"/>
              <a:buChar char="•"/>
            </a:pPr>
            <a:r>
              <a:rPr lang="en-US" altLang="en-US" sz="2400" dirty="0">
                <a:solidFill>
                  <a:schemeClr val="bg1"/>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Zero air pollution </a:t>
            </a:r>
          </a:p>
          <a:p>
            <a:pPr marL="342900" indent="-342900">
              <a:spcBef>
                <a:spcPct val="0"/>
              </a:spcBef>
              <a:spcAft>
                <a:spcPts val="900"/>
              </a:spcAft>
              <a:buFont typeface="Arial" panose="020B0604020202020204" pitchFamily="34" charset="0"/>
              <a:buChar char="•"/>
            </a:pPr>
            <a:r>
              <a:rPr lang="en-US" altLang="en-US" sz="2400" dirty="0">
                <a:solidFill>
                  <a:schemeClr val="bg1"/>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Zero greenhouse gas emission</a:t>
            </a:r>
          </a:p>
          <a:p>
            <a:pPr marL="342900" indent="-342900">
              <a:spcBef>
                <a:spcPct val="0"/>
              </a:spcBef>
              <a:spcAft>
                <a:spcPts val="900"/>
              </a:spcAft>
              <a:buFont typeface="Arial" panose="020B0604020202020204" pitchFamily="34" charset="0"/>
              <a:buChar char="•"/>
            </a:pPr>
            <a:r>
              <a:rPr lang="en-US" altLang="en-US" sz="2400" dirty="0">
                <a:solidFill>
                  <a:schemeClr val="bg1"/>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Zero inhalation of smoke</a:t>
            </a:r>
          </a:p>
          <a:p>
            <a:pPr marL="342900" indent="-342900">
              <a:spcBef>
                <a:spcPct val="0"/>
              </a:spcBef>
              <a:spcAft>
                <a:spcPts val="900"/>
              </a:spcAft>
              <a:buFont typeface="Arial" panose="020B0604020202020204" pitchFamily="34" charset="0"/>
              <a:buChar char="•"/>
            </a:pPr>
            <a:r>
              <a:rPr lang="en-US" altLang="en-US" sz="2400" dirty="0">
                <a:solidFill>
                  <a:schemeClr val="bg1"/>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Reduces deforestation</a:t>
            </a:r>
          </a:p>
          <a:p>
            <a:pPr marL="342900" indent="-342900">
              <a:spcBef>
                <a:spcPct val="0"/>
              </a:spcBef>
              <a:spcAft>
                <a:spcPts val="900"/>
              </a:spcAft>
              <a:buFont typeface="Arial" panose="020B0604020202020204" pitchFamily="34" charset="0"/>
              <a:buChar char="•"/>
            </a:pPr>
            <a:endParaRPr lang="en-US" altLang="en-US" sz="2400" dirty="0">
              <a:effectLst>
                <a:outerShdw blurRad="38100" dist="38100" dir="2700000" algn="tl">
                  <a:srgbClr val="000000">
                    <a:alpha val="43137"/>
                  </a:srgbClr>
                </a:outerShdw>
              </a:effectLst>
              <a:ea typeface="Verdana" panose="020B0604030504040204" pitchFamily="34" charset="0"/>
              <a:cs typeface="Verdana" panose="020B0604030504040204" pitchFamily="34" charset="0"/>
            </a:endParaRPr>
          </a:p>
        </p:txBody>
      </p:sp>
      <p:pic>
        <p:nvPicPr>
          <p:cNvPr id="10" name="Picture 9">
            <a:extLst>
              <a:ext uri="{FF2B5EF4-FFF2-40B4-BE49-F238E27FC236}">
                <a16:creationId xmlns:a16="http://schemas.microsoft.com/office/drawing/2014/main" id="{7C2F5533-1E60-40AA-9E0B-9299592E4462}"/>
              </a:ext>
            </a:extLst>
          </p:cNvPr>
          <p:cNvPicPr>
            <a:picLocks noGrp="1" noChangeAspect="1"/>
          </p:cNvPicPr>
          <p:nvPr isPhoto="1"/>
        </p:nvPicPr>
        <p:blipFill>
          <a:blip r:embed="rId2">
            <a:extLst>
              <a:ext uri="{28A0092B-C50C-407E-A947-70E740481C1C}">
                <a14:useLocalDpi xmlns:a14="http://schemas.microsoft.com/office/drawing/2010/main" val="0"/>
              </a:ext>
            </a:extLst>
          </a:blip>
          <a:stretch>
            <a:fillRect/>
          </a:stretch>
        </p:blipFill>
        <p:spPr>
          <a:xfrm>
            <a:off x="390821" y="1242278"/>
            <a:ext cx="3678936" cy="2753111"/>
          </a:xfrm>
          <a:prstGeom prst="rect">
            <a:avLst/>
          </a:prstGeom>
          <a:ln>
            <a:noFill/>
          </a:ln>
          <a:effectLst>
            <a:softEdge rad="112500"/>
          </a:effectLst>
        </p:spPr>
      </p:pic>
      <p:pic>
        <p:nvPicPr>
          <p:cNvPr id="11" name="Picture 10">
            <a:extLst>
              <a:ext uri="{FF2B5EF4-FFF2-40B4-BE49-F238E27FC236}">
                <a16:creationId xmlns:a16="http://schemas.microsoft.com/office/drawing/2014/main" id="{BEE19DE8-8389-4203-B8D0-9BC59FCCDDEE}"/>
              </a:ext>
            </a:extLst>
          </p:cNvPr>
          <p:cNvPicPr>
            <a:picLocks noGrp="1" noChangeAspect="1"/>
          </p:cNvPicPr>
          <p:nvPr isPhoto="1"/>
        </p:nvPicPr>
        <p:blipFill>
          <a:blip r:embed="rId3">
            <a:extLst>
              <a:ext uri="{28A0092B-C50C-407E-A947-70E740481C1C}">
                <a14:useLocalDpi xmlns:a14="http://schemas.microsoft.com/office/drawing/2010/main" val="0"/>
              </a:ext>
            </a:extLst>
          </a:blip>
          <a:stretch>
            <a:fillRect/>
          </a:stretch>
        </p:blipFill>
        <p:spPr>
          <a:xfrm>
            <a:off x="8122243" y="1256574"/>
            <a:ext cx="3641882" cy="2726806"/>
          </a:xfrm>
          <a:prstGeom prst="rect">
            <a:avLst/>
          </a:prstGeom>
          <a:ln>
            <a:noFill/>
          </a:ln>
          <a:effectLst>
            <a:softEdge rad="112500"/>
          </a:effectLst>
        </p:spPr>
      </p:pic>
      <p:pic>
        <p:nvPicPr>
          <p:cNvPr id="12" name="Picture 11">
            <a:extLst>
              <a:ext uri="{FF2B5EF4-FFF2-40B4-BE49-F238E27FC236}">
                <a16:creationId xmlns:a16="http://schemas.microsoft.com/office/drawing/2014/main" id="{8F86BD43-E0D6-4B3E-B138-9A6D95D9CF50}"/>
              </a:ext>
            </a:extLst>
          </p:cNvPr>
          <p:cNvPicPr>
            <a:picLocks noGrp="1" noChangeAspect="1"/>
          </p:cNvPicPr>
          <p:nvPr isPhoto="1"/>
        </p:nvPicPr>
        <p:blipFill>
          <a:blip r:embed="rId4">
            <a:extLst>
              <a:ext uri="{28A0092B-C50C-407E-A947-70E740481C1C}">
                <a14:useLocalDpi xmlns:a14="http://schemas.microsoft.com/office/drawing/2010/main" val="0"/>
              </a:ext>
            </a:extLst>
          </a:blip>
          <a:stretch>
            <a:fillRect/>
          </a:stretch>
        </p:blipFill>
        <p:spPr>
          <a:xfrm>
            <a:off x="4256532" y="1244564"/>
            <a:ext cx="3678936" cy="2753111"/>
          </a:xfrm>
          <a:prstGeom prst="rect">
            <a:avLst/>
          </a:prstGeom>
          <a:ln>
            <a:noFill/>
          </a:ln>
          <a:effectLst>
            <a:softEdge rad="112500"/>
          </a:effectLst>
        </p:spPr>
      </p:pic>
      <p:pic>
        <p:nvPicPr>
          <p:cNvPr id="2" name="Picture 6" descr="A close up of a sign&#10;&#10;Description generated with very high confidence">
            <a:extLst>
              <a:ext uri="{FF2B5EF4-FFF2-40B4-BE49-F238E27FC236}">
                <a16:creationId xmlns:a16="http://schemas.microsoft.com/office/drawing/2014/main" id="{F744E4DF-F5F2-49F2-95D2-00811E3EC57E}"/>
              </a:ext>
            </a:extLst>
          </p:cNvPr>
          <p:cNvPicPr>
            <a:picLocks noChangeAspect="1"/>
          </p:cNvPicPr>
          <p:nvPr/>
        </p:nvPicPr>
        <p:blipFill>
          <a:blip r:embed="rId5"/>
          <a:stretch>
            <a:fillRect/>
          </a:stretch>
        </p:blipFill>
        <p:spPr>
          <a:xfrm>
            <a:off x="9946628" y="5256361"/>
            <a:ext cx="1466851" cy="919163"/>
          </a:xfrm>
          <a:prstGeom prst="rect">
            <a:avLst/>
          </a:prstGeom>
        </p:spPr>
      </p:pic>
    </p:spTree>
    <p:extLst>
      <p:ext uri="{BB962C8B-B14F-4D97-AF65-F5344CB8AC3E}">
        <p14:creationId xmlns:p14="http://schemas.microsoft.com/office/powerpoint/2010/main" val="826452790"/>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B4337-9671-4D4A-A9F1-14FF6029C60E}"/>
              </a:ext>
            </a:extLst>
          </p:cNvPr>
          <p:cNvSpPr>
            <a:spLocks noGrp="1"/>
          </p:cNvSpPr>
          <p:nvPr>
            <p:ph type="title"/>
          </p:nvPr>
        </p:nvSpPr>
        <p:spPr/>
        <p:txBody>
          <a:bodyPr>
            <a:noAutofit/>
          </a:bodyPr>
          <a:lstStyle/>
          <a:p>
            <a:pPr algn="ctr"/>
            <a:r>
              <a:rPr lang="en-US" sz="6000" b="1" dirty="0">
                <a:solidFill>
                  <a:srgbClr val="F18522"/>
                </a:solidFill>
                <a:effectLst>
                  <a:outerShdw blurRad="38100" dist="38100" dir="2700000" algn="tl">
                    <a:srgbClr val="000000">
                      <a:alpha val="43137"/>
                    </a:srgbClr>
                  </a:outerShdw>
                </a:effectLst>
              </a:rPr>
              <a:t>Why solar cooking?</a:t>
            </a:r>
            <a:br>
              <a:rPr lang="en-US" sz="6000" b="1" dirty="0">
                <a:solidFill>
                  <a:srgbClr val="F18522"/>
                </a:solidFill>
                <a:effectLst>
                  <a:outerShdw blurRad="38100" dist="38100" dir="2700000" algn="tl">
                    <a:srgbClr val="000000">
                      <a:alpha val="43137"/>
                    </a:srgbClr>
                  </a:outerShdw>
                </a:effectLst>
              </a:rPr>
            </a:br>
            <a:endParaRPr lang="en-US" sz="6000" b="1" dirty="0"/>
          </a:p>
        </p:txBody>
      </p:sp>
      <p:sp>
        <p:nvSpPr>
          <p:cNvPr id="3" name="Content Placeholder 2">
            <a:extLst>
              <a:ext uri="{FF2B5EF4-FFF2-40B4-BE49-F238E27FC236}">
                <a16:creationId xmlns:a16="http://schemas.microsoft.com/office/drawing/2014/main" id="{D70FA8E6-D1AA-4042-AC68-06B761FB0C1F}"/>
              </a:ext>
            </a:extLst>
          </p:cNvPr>
          <p:cNvSpPr>
            <a:spLocks noGrp="1"/>
          </p:cNvSpPr>
          <p:nvPr>
            <p:ph idx="1"/>
          </p:nvPr>
        </p:nvSpPr>
        <p:spPr/>
        <p:txBody>
          <a:bodyPr>
            <a:normAutofit/>
          </a:bodyPr>
          <a:lstStyle/>
          <a:p>
            <a:pPr marL="342900" indent="-342900">
              <a:spcBef>
                <a:spcPct val="0"/>
              </a:spcBef>
              <a:spcAft>
                <a:spcPts val="900"/>
              </a:spcAft>
            </a:pPr>
            <a:r>
              <a:rPr lang="en-US" altLang="en-US" sz="2400" dirty="0">
                <a:solidFill>
                  <a:schemeClr val="bg1"/>
                </a:solidFill>
                <a:effectLst>
                  <a:outerShdw blurRad="38100" dist="38100" dir="2700000" algn="tl">
                    <a:srgbClr val="000000">
                      <a:alpha val="43137"/>
                    </a:srgbClr>
                  </a:outerShdw>
                </a:effectLst>
                <a:ea typeface="Verdana"/>
                <a:cs typeface="Verdana"/>
              </a:rPr>
              <a:t>3.3+ million solar cookers worldwide</a:t>
            </a:r>
          </a:p>
          <a:p>
            <a:pPr marL="342900" indent="-342900">
              <a:spcBef>
                <a:spcPct val="0"/>
              </a:spcBef>
              <a:spcAft>
                <a:spcPts val="900"/>
              </a:spcAft>
            </a:pPr>
            <a:r>
              <a:rPr lang="en-US" altLang="en-US" sz="2400" dirty="0">
                <a:solidFill>
                  <a:schemeClr val="bg1"/>
                </a:solidFill>
                <a:effectLst>
                  <a:outerShdw blurRad="38100" dist="38100" dir="2700000" algn="tl">
                    <a:srgbClr val="000000">
                      <a:alpha val="43137"/>
                    </a:srgbClr>
                  </a:outerShdw>
                </a:effectLst>
                <a:ea typeface="Verdana"/>
                <a:cs typeface="Verdana"/>
              </a:rPr>
              <a:t> (and counting…)</a:t>
            </a:r>
          </a:p>
          <a:p>
            <a:pPr marL="342900" indent="-342900">
              <a:spcBef>
                <a:spcPct val="0"/>
              </a:spcBef>
              <a:spcAft>
                <a:spcPts val="900"/>
              </a:spcAft>
            </a:pPr>
            <a:r>
              <a:rPr lang="en-US" altLang="en-US" sz="2400" dirty="0">
                <a:solidFill>
                  <a:schemeClr val="bg1"/>
                </a:solidFill>
                <a:effectLst>
                  <a:outerShdw blurRad="38100" dist="38100" dir="2700000" algn="tl">
                    <a:srgbClr val="000000">
                      <a:alpha val="43137"/>
                    </a:srgbClr>
                  </a:outerShdw>
                </a:effectLst>
                <a:ea typeface="Verdana"/>
                <a:cs typeface="Verdana"/>
              </a:rPr>
              <a:t>11.8+ million people directly impacted</a:t>
            </a:r>
          </a:p>
          <a:p>
            <a:pPr marL="342900" indent="-342900">
              <a:spcBef>
                <a:spcPct val="0"/>
              </a:spcBef>
              <a:spcAft>
                <a:spcPts val="900"/>
              </a:spcAft>
            </a:pPr>
            <a:r>
              <a:rPr lang="en-US" altLang="en-US" sz="2400" dirty="0">
                <a:solidFill>
                  <a:schemeClr val="bg1"/>
                </a:solidFill>
                <a:effectLst>
                  <a:outerShdw blurRad="38100" dist="38100" dir="2700000" algn="tl">
                    <a:srgbClr val="000000">
                      <a:alpha val="43137"/>
                    </a:srgbClr>
                  </a:outerShdw>
                </a:effectLst>
                <a:ea typeface="Verdana"/>
                <a:cs typeface="Verdana"/>
              </a:rPr>
              <a:t> by solar thermal cooking</a:t>
            </a:r>
            <a:endParaRPr lang="en-US" altLang="en-US" sz="2400" dirty="0">
              <a:solidFill>
                <a:schemeClr val="bg1"/>
              </a:solidFill>
              <a:ea typeface="Verdana"/>
              <a:cs typeface="Verdana"/>
            </a:endParaRPr>
          </a:p>
          <a:p>
            <a:pPr marL="342900" indent="-342900">
              <a:spcBef>
                <a:spcPct val="0"/>
              </a:spcBef>
              <a:spcAft>
                <a:spcPts val="900"/>
              </a:spcAft>
            </a:pPr>
            <a:r>
              <a:rPr lang="en-US" altLang="en-US" sz="2400" dirty="0">
                <a:solidFill>
                  <a:schemeClr val="bg1"/>
                </a:solidFill>
                <a:effectLst>
                  <a:outerShdw blurRad="38100" dist="38100" dir="2700000" algn="tl">
                    <a:srgbClr val="000000">
                      <a:alpha val="43137"/>
                    </a:srgbClr>
                  </a:outerShdw>
                </a:effectLst>
                <a:ea typeface="Verdana"/>
                <a:cs typeface="Verdana"/>
              </a:rPr>
              <a:t>6 billion meals cooked via solar thermal</a:t>
            </a:r>
            <a:endParaRPr lang="en-US" altLang="en-US" sz="2400" dirty="0">
              <a:solidFill>
                <a:schemeClr val="bg1"/>
              </a:solidFill>
              <a:ea typeface="Verdana"/>
              <a:cs typeface="Verdana"/>
            </a:endParaRPr>
          </a:p>
          <a:p>
            <a:pPr marL="342900" indent="-342900">
              <a:spcBef>
                <a:spcPct val="0"/>
              </a:spcBef>
              <a:spcAft>
                <a:spcPts val="900"/>
              </a:spcAft>
            </a:pPr>
            <a:r>
              <a:rPr lang="en-US" altLang="en-US" sz="2400" dirty="0">
                <a:solidFill>
                  <a:schemeClr val="bg1"/>
                </a:solidFill>
                <a:effectLst>
                  <a:outerShdw blurRad="38100" dist="38100" dir="2700000" algn="tl">
                    <a:srgbClr val="000000">
                      <a:alpha val="43137"/>
                    </a:srgbClr>
                  </a:outerShdw>
                </a:effectLst>
                <a:ea typeface="Verdana"/>
                <a:cs typeface="Verdana"/>
              </a:rPr>
              <a:t>Reduce CO2 emissions by 23 million tons</a:t>
            </a:r>
            <a:endParaRPr lang="en-US" altLang="en-US" sz="2400" dirty="0">
              <a:solidFill>
                <a:schemeClr val="bg1"/>
              </a:solidFill>
              <a:ea typeface="Verdana"/>
              <a:cs typeface="Verdana"/>
            </a:endParaRPr>
          </a:p>
          <a:p>
            <a:pPr marL="342900" indent="-342900">
              <a:spcBef>
                <a:spcPct val="0"/>
              </a:spcBef>
              <a:spcAft>
                <a:spcPts val="900"/>
              </a:spcAft>
            </a:pPr>
            <a:r>
              <a:rPr lang="en-US" altLang="en-US" sz="2400" dirty="0">
                <a:solidFill>
                  <a:schemeClr val="bg1"/>
                </a:solidFill>
                <a:effectLst>
                  <a:outerShdw blurRad="38100" dist="38100" dir="2700000" algn="tl">
                    <a:srgbClr val="000000">
                      <a:alpha val="43137"/>
                    </a:srgbClr>
                  </a:outerShdw>
                </a:effectLst>
                <a:ea typeface="Verdana"/>
                <a:cs typeface="Verdana"/>
              </a:rPr>
              <a:t>$200 billion in potential savings</a:t>
            </a:r>
          </a:p>
          <a:p>
            <a:pPr marL="342900" indent="-342900">
              <a:spcBef>
                <a:spcPct val="0"/>
              </a:spcBef>
              <a:spcAft>
                <a:spcPts val="900"/>
              </a:spcAft>
            </a:pPr>
            <a:r>
              <a:rPr lang="en-US" altLang="en-US" sz="2400" dirty="0">
                <a:solidFill>
                  <a:schemeClr val="bg1"/>
                </a:solidFill>
                <a:effectLst>
                  <a:outerShdw blurRad="38100" dist="38100" dir="2700000" algn="tl">
                    <a:srgbClr val="000000">
                      <a:alpha val="43137"/>
                    </a:srgbClr>
                  </a:outerShdw>
                </a:effectLst>
                <a:ea typeface="Verdana"/>
                <a:cs typeface="Verdana"/>
              </a:rPr>
              <a:t> and benefits annually</a:t>
            </a:r>
            <a:br>
              <a:rPr lang="en-US" altLang="en-US" sz="2400" dirty="0">
                <a:ea typeface="Verdana" panose="020B0604030504040204" pitchFamily="34" charset="0"/>
                <a:cs typeface="Calibri"/>
              </a:rPr>
            </a:br>
            <a:r>
              <a:rPr lang="en-US" altLang="en-US" sz="2400" dirty="0">
                <a:solidFill>
                  <a:schemeClr val="bg1"/>
                </a:solidFill>
                <a:effectLst>
                  <a:outerShdw blurRad="38100" dist="38100" dir="2700000" algn="tl">
                    <a:srgbClr val="000000">
                      <a:alpha val="43137"/>
                    </a:srgbClr>
                  </a:outerShdw>
                </a:effectLst>
                <a:ea typeface="Verdana"/>
                <a:cs typeface="Verdana"/>
              </a:rPr>
              <a:t>		</a:t>
            </a:r>
            <a:r>
              <a:rPr lang="en-US" altLang="en-US" sz="2400" i="1" dirty="0">
                <a:solidFill>
                  <a:schemeClr val="bg1"/>
                </a:solidFill>
                <a:effectLst>
                  <a:outerShdw blurRad="38100" dist="38100" dir="2700000" algn="tl">
                    <a:srgbClr val="000000">
                      <a:alpha val="43137"/>
                    </a:srgbClr>
                  </a:outerShdw>
                </a:effectLst>
                <a:ea typeface="Verdana"/>
                <a:cs typeface="Verdana"/>
              </a:rPr>
              <a:t>(World Bank estimate, 2016)</a:t>
            </a:r>
          </a:p>
          <a:p>
            <a:endParaRPr lang="en-US" dirty="0"/>
          </a:p>
        </p:txBody>
      </p:sp>
      <p:pic>
        <p:nvPicPr>
          <p:cNvPr id="4" name="Picture 3" descr="A close up of a map&#10;&#10;Description generated with high confidence">
            <a:extLst>
              <a:ext uri="{FF2B5EF4-FFF2-40B4-BE49-F238E27FC236}">
                <a16:creationId xmlns:a16="http://schemas.microsoft.com/office/drawing/2014/main" id="{47CCF0AE-311E-44CE-A6C0-8703B7384F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0759" y="1796227"/>
            <a:ext cx="5132135" cy="3242303"/>
          </a:xfrm>
          <a:prstGeom prst="rect">
            <a:avLst/>
          </a:prstGeom>
          <a:ln>
            <a:noFill/>
          </a:ln>
          <a:effectLst>
            <a:softEdge rad="112500"/>
          </a:effectLst>
        </p:spPr>
      </p:pic>
      <p:pic>
        <p:nvPicPr>
          <p:cNvPr id="5" name="Picture 4">
            <a:extLst>
              <a:ext uri="{FF2B5EF4-FFF2-40B4-BE49-F238E27FC236}">
                <a16:creationId xmlns:a16="http://schemas.microsoft.com/office/drawing/2014/main" id="{B29BEBF1-AE5D-45B4-9896-2998DD69415F}"/>
              </a:ext>
            </a:extLst>
          </p:cNvPr>
          <p:cNvPicPr>
            <a:picLocks noChangeAspect="1"/>
          </p:cNvPicPr>
          <p:nvPr/>
        </p:nvPicPr>
        <p:blipFill>
          <a:blip r:embed="rId3"/>
          <a:stretch>
            <a:fillRect/>
          </a:stretch>
        </p:blipFill>
        <p:spPr>
          <a:xfrm>
            <a:off x="10044084" y="5256387"/>
            <a:ext cx="1469263" cy="920576"/>
          </a:xfrm>
          <a:prstGeom prst="rect">
            <a:avLst/>
          </a:prstGeom>
        </p:spPr>
      </p:pic>
    </p:spTree>
    <p:extLst>
      <p:ext uri="{BB962C8B-B14F-4D97-AF65-F5344CB8AC3E}">
        <p14:creationId xmlns:p14="http://schemas.microsoft.com/office/powerpoint/2010/main" val="26681547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47C8CCB-F95D-4249-92DD-651249D3535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3">
            <a:extLst>
              <a:ext uri="{FF2B5EF4-FFF2-40B4-BE49-F238E27FC236}">
                <a16:creationId xmlns:a16="http://schemas.microsoft.com/office/drawing/2014/main" id="{04A33AD4-6479-40D3-A905-293AE4FC6BB2}"/>
              </a:ext>
            </a:extLst>
          </p:cNvPr>
          <p:cNvSpPr txBox="1">
            <a:spLocks/>
          </p:cNvSpPr>
          <p:nvPr/>
        </p:nvSpPr>
        <p:spPr>
          <a:xfrm>
            <a:off x="429768" y="1031040"/>
            <a:ext cx="4864608" cy="4788469"/>
          </a:xfrm>
          <a:prstGeom prst="ellipse">
            <a:avLst/>
          </a:prstGeom>
          <a:solidFill>
            <a:srgbClr val="F18522"/>
          </a:solidFill>
          <a:ln w="174625" cmpd="thinThick">
            <a:solidFill>
              <a:srgbClr val="184485"/>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4800" kern="1200">
                <a:solidFill>
                  <a:schemeClr val="bg1"/>
                </a:solidFill>
                <a:effectLst>
                  <a:outerShdw blurRad="38100" dist="38100" dir="2700000" algn="tl">
                    <a:srgbClr val="000000">
                      <a:alpha val="43137"/>
                    </a:srgbClr>
                  </a:outerShdw>
                </a:effectLst>
                <a:latin typeface="+mj-lt"/>
                <a:ea typeface="+mj-ea"/>
                <a:cs typeface="+mj-cs"/>
              </a:rPr>
              <a:t>How does solar cooking support the SDGs?</a:t>
            </a:r>
          </a:p>
        </p:txBody>
      </p:sp>
      <p:pic>
        <p:nvPicPr>
          <p:cNvPr id="2" name="Picture 6" descr="A close up of a sign&#10;&#10;Description generated with very high confidence">
            <a:extLst>
              <a:ext uri="{FF2B5EF4-FFF2-40B4-BE49-F238E27FC236}">
                <a16:creationId xmlns:a16="http://schemas.microsoft.com/office/drawing/2014/main" id="{0C6E6BCD-E86B-4DC9-8F55-A7F361EFF4F7}"/>
              </a:ext>
            </a:extLst>
          </p:cNvPr>
          <p:cNvPicPr>
            <a:picLocks noChangeAspect="1"/>
          </p:cNvPicPr>
          <p:nvPr/>
        </p:nvPicPr>
        <p:blipFill>
          <a:blip r:embed="rId2"/>
          <a:stretch>
            <a:fillRect/>
          </a:stretch>
        </p:blipFill>
        <p:spPr>
          <a:xfrm>
            <a:off x="6517481" y="1755776"/>
            <a:ext cx="4824413" cy="3026568"/>
          </a:xfrm>
          <a:prstGeom prst="rect">
            <a:avLst/>
          </a:prstGeom>
        </p:spPr>
      </p:pic>
    </p:spTree>
    <p:extLst>
      <p:ext uri="{BB962C8B-B14F-4D97-AF65-F5344CB8AC3E}">
        <p14:creationId xmlns:p14="http://schemas.microsoft.com/office/powerpoint/2010/main" val="3937032202"/>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41f29557-90ac-4da7-8af2-537427123994">
      <UserInfo>
        <DisplayName>Mindy Fox</DisplayName>
        <AccountId>1977</AccountId>
        <AccountType/>
      </UserInfo>
      <UserInfo>
        <DisplayName>Alan Bigelow</DisplayName>
        <AccountId>97</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6DE79E6F5DBD249896FBBAD0D181B92" ma:contentTypeVersion="11" ma:contentTypeDescription="Create a new document." ma:contentTypeScope="" ma:versionID="39e71f08d16d52f4ef290098b1ce0ab6">
  <xsd:schema xmlns:xsd="http://www.w3.org/2001/XMLSchema" xmlns:xs="http://www.w3.org/2001/XMLSchema" xmlns:p="http://schemas.microsoft.com/office/2006/metadata/properties" xmlns:ns3="e14b61bf-ebdc-4c77-94eb-ac2324c211bf" xmlns:ns4="41f29557-90ac-4da7-8af2-537427123994" targetNamespace="http://schemas.microsoft.com/office/2006/metadata/properties" ma:root="true" ma:fieldsID="0dcbf531b997678b80a97027516cfc91" ns3:_="" ns4:_="">
    <xsd:import namespace="e14b61bf-ebdc-4c77-94eb-ac2324c211bf"/>
    <xsd:import namespace="41f29557-90ac-4da7-8af2-537427123994"/>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4b61bf-ebdc-4c77-94eb-ac2324c211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1f29557-90ac-4da7-8af2-53742712399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5A4243B-2FED-45FA-BDF1-AA57219C5AE9}">
  <ds:schemaRefs>
    <ds:schemaRef ds:uri="41f29557-90ac-4da7-8af2-537427123994"/>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e14b61bf-ebdc-4c77-94eb-ac2324c211bf"/>
    <ds:schemaRef ds:uri="http://www.w3.org/XML/1998/namespace"/>
    <ds:schemaRef ds:uri="http://purl.org/dc/dcmitype/"/>
  </ds:schemaRefs>
</ds:datastoreItem>
</file>

<file path=customXml/itemProps2.xml><?xml version="1.0" encoding="utf-8"?>
<ds:datastoreItem xmlns:ds="http://schemas.openxmlformats.org/officeDocument/2006/customXml" ds:itemID="{2769D568-F853-4D8F-8CAA-4841A397460E}">
  <ds:schemaRefs>
    <ds:schemaRef ds:uri="http://schemas.microsoft.com/sharepoint/v3/contenttype/forms"/>
  </ds:schemaRefs>
</ds:datastoreItem>
</file>

<file path=customXml/itemProps3.xml><?xml version="1.0" encoding="utf-8"?>
<ds:datastoreItem xmlns:ds="http://schemas.openxmlformats.org/officeDocument/2006/customXml" ds:itemID="{1C8352F4-D16B-4E1E-963A-F9A676A589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14b61bf-ebdc-4c77-94eb-ac2324c211bf"/>
    <ds:schemaRef ds:uri="41f29557-90ac-4da7-8af2-5374271239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36</TotalTime>
  <Words>852</Words>
  <Application>Microsoft Office PowerPoint</Application>
  <PresentationFormat>Widescreen</PresentationFormat>
  <Paragraphs>61</Paragraphs>
  <Slides>15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solar cooking?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Mindy Fox</cp:lastModifiedBy>
  <cp:revision>24</cp:revision>
  <dcterms:modified xsi:type="dcterms:W3CDTF">2019-10-10T17:06:56Z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0x010100F6DE79E6F5DBD249896FBBAD0D181B92</vt:lpwstr>
  </property>
</Properties>
</file>